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44"/>
  </p:notesMasterIdLst>
  <p:sldIdLst>
    <p:sldId id="316" r:id="rId2"/>
    <p:sldId id="317" r:id="rId3"/>
    <p:sldId id="318" r:id="rId4"/>
    <p:sldId id="257" r:id="rId5"/>
    <p:sldId id="258" r:id="rId6"/>
    <p:sldId id="262" r:id="rId7"/>
    <p:sldId id="263" r:id="rId8"/>
    <p:sldId id="264" r:id="rId9"/>
    <p:sldId id="265" r:id="rId10"/>
    <p:sldId id="266" r:id="rId11"/>
    <p:sldId id="267" r:id="rId12"/>
    <p:sldId id="268" r:id="rId13"/>
    <p:sldId id="269" r:id="rId14"/>
    <p:sldId id="271" r:id="rId15"/>
    <p:sldId id="272" r:id="rId16"/>
    <p:sldId id="273" r:id="rId17"/>
    <p:sldId id="276" r:id="rId18"/>
    <p:sldId id="277" r:id="rId19"/>
    <p:sldId id="279" r:id="rId20"/>
    <p:sldId id="280" r:id="rId21"/>
    <p:sldId id="285" r:id="rId22"/>
    <p:sldId id="281" r:id="rId23"/>
    <p:sldId id="283" r:id="rId24"/>
    <p:sldId id="284" r:id="rId25"/>
    <p:sldId id="286" r:id="rId26"/>
    <p:sldId id="290" r:id="rId27"/>
    <p:sldId id="287" r:id="rId28"/>
    <p:sldId id="288" r:id="rId29"/>
    <p:sldId id="292" r:id="rId30"/>
    <p:sldId id="294" r:id="rId31"/>
    <p:sldId id="295" r:id="rId32"/>
    <p:sldId id="299" r:id="rId33"/>
    <p:sldId id="300" r:id="rId34"/>
    <p:sldId id="301" r:id="rId35"/>
    <p:sldId id="302" r:id="rId36"/>
    <p:sldId id="303" r:id="rId37"/>
    <p:sldId id="304" r:id="rId38"/>
    <p:sldId id="305" r:id="rId39"/>
    <p:sldId id="306" r:id="rId40"/>
    <p:sldId id="313" r:id="rId41"/>
    <p:sldId id="314" r:id="rId42"/>
    <p:sldId id="315"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4660"/>
  </p:normalViewPr>
  <p:slideViewPr>
    <p:cSldViewPr>
      <p:cViewPr varScale="1">
        <p:scale>
          <a:sx n="66" d="100"/>
          <a:sy n="66"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328712-FA81-43BC-A7BD-17558FE2DD42}" type="datetimeFigureOut">
              <a:rPr lang="en-US" smtClean="0"/>
              <a:pPr/>
              <a:t>5/29/2022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FEBD88-236E-411A-AB8E-70173784C7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A3FEBD88-236E-411A-AB8E-70173784C75C}"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237F4C9-7139-4526-9383-BDD8CC067335}" type="datetimeFigureOut">
              <a:rPr lang="en-US" smtClean="0"/>
              <a:pPr/>
              <a:t>5/29/2022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B4D97D4-454D-40DB-A48D-11DDD6BD21A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237F4C9-7139-4526-9383-BDD8CC067335}" type="datetimeFigureOut">
              <a:rPr lang="en-US" smtClean="0"/>
              <a:pPr/>
              <a:t>5/29/2022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D97D4-454D-40DB-A48D-11DDD6BD21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F237F4C9-7139-4526-9383-BDD8CC067335}" type="datetimeFigureOut">
              <a:rPr lang="en-US" smtClean="0"/>
              <a:pPr/>
              <a:t>5/29/2022</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B4D97D4-454D-40DB-A48D-11DDD6BD21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237F4C9-7139-4526-9383-BDD8CC067335}" type="datetimeFigureOut">
              <a:rPr lang="en-US" smtClean="0"/>
              <a:pPr/>
              <a:t>5/29/2022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D97D4-454D-40DB-A48D-11DDD6BD21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237F4C9-7139-4526-9383-BDD8CC067335}" type="datetimeFigureOut">
              <a:rPr lang="en-US" smtClean="0"/>
              <a:pPr/>
              <a:t>5/29/2022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9B4D97D4-454D-40DB-A48D-11DDD6BD21A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237F4C9-7139-4526-9383-BDD8CC067335}" type="datetimeFigureOut">
              <a:rPr lang="en-US" smtClean="0"/>
              <a:pPr/>
              <a:t>5/29/2022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D97D4-454D-40DB-A48D-11DDD6BD21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237F4C9-7139-4526-9383-BDD8CC067335}" type="datetimeFigureOut">
              <a:rPr lang="en-US" smtClean="0"/>
              <a:pPr/>
              <a:t>5/29/2022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4D97D4-454D-40DB-A48D-11DDD6BD21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237F4C9-7139-4526-9383-BDD8CC067335}" type="datetimeFigureOut">
              <a:rPr lang="en-US" smtClean="0"/>
              <a:pPr/>
              <a:t>5/29/2022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4D97D4-454D-40DB-A48D-11DDD6BD21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237F4C9-7139-4526-9383-BDD8CC067335}" type="datetimeFigureOut">
              <a:rPr lang="en-US" smtClean="0"/>
              <a:pPr/>
              <a:t>5/29/2022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9B4D97D4-454D-40DB-A48D-11DDD6BD21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237F4C9-7139-4526-9383-BDD8CC067335}" type="datetimeFigureOut">
              <a:rPr lang="en-US" smtClean="0"/>
              <a:pPr/>
              <a:t>5/29/2022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D97D4-454D-40DB-A48D-11DDD6BD21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F237F4C9-7139-4526-9383-BDD8CC067335}" type="datetimeFigureOut">
              <a:rPr lang="en-US" smtClean="0"/>
              <a:pPr/>
              <a:t>5/29/2022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D97D4-454D-40DB-A48D-11DDD6BD21A7}"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237F4C9-7139-4526-9383-BDD8CC067335}" type="datetimeFigureOut">
              <a:rPr lang="en-US" smtClean="0"/>
              <a:pPr/>
              <a:t>5/29/2022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B4D97D4-454D-40DB-A48D-11DDD6BD21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 Id="rId5" Type="http://schemas.openxmlformats.org/officeDocument/2006/relationships/image" Target="../media/image24.jpeg"/><Relationship Id="rId4" Type="http://schemas.openxmlformats.org/officeDocument/2006/relationships/image" Target="../media/image2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7.xml"/><Relationship Id="rId4" Type="http://schemas.openxmlformats.org/officeDocument/2006/relationships/image" Target="../media/image30.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04257" y="1143001"/>
            <a:ext cx="7489371" cy="415498"/>
          </a:xfrm>
          <a:prstGeom prst="rect">
            <a:avLst/>
          </a:prstGeom>
          <a:noFill/>
        </p:spPr>
        <p:txBody>
          <a:bodyPr wrap="square" rtlCol="0">
            <a:spAutoFit/>
          </a:bodyPr>
          <a:lstStyle/>
          <a:p>
            <a:r>
              <a:rPr lang="en-US" sz="2100" dirty="0">
                <a:latin typeface="Book Antiqua" panose="02040602050305030304" pitchFamily="18" charset="0"/>
              </a:rPr>
              <a:t>RUNGTA COLLEGE OF DENTAL SCIENCES &amp; RESEARCH </a:t>
            </a:r>
          </a:p>
        </p:txBody>
      </p:sp>
      <p:sp>
        <p:nvSpPr>
          <p:cNvPr id="4" name="TextBox 3"/>
          <p:cNvSpPr txBox="1"/>
          <p:nvPr/>
        </p:nvSpPr>
        <p:spPr>
          <a:xfrm>
            <a:off x="2158214" y="3143250"/>
            <a:ext cx="5981457" cy="738664"/>
          </a:xfrm>
          <a:prstGeom prst="rect">
            <a:avLst/>
          </a:prstGeom>
          <a:noFill/>
        </p:spPr>
        <p:txBody>
          <a:bodyPr wrap="square" rtlCol="0">
            <a:spAutoFit/>
          </a:bodyPr>
          <a:lstStyle/>
          <a:p>
            <a:pPr algn="ctr"/>
            <a:r>
              <a:rPr lang="en-US" sz="2100" dirty="0">
                <a:latin typeface="Book Antiqua" panose="02040602050305030304" pitchFamily="18" charset="0"/>
              </a:rPr>
              <a:t>TITLE OF THE </a:t>
            </a:r>
            <a:r>
              <a:rPr lang="en-US" sz="2100" dirty="0" smtClean="0">
                <a:latin typeface="Book Antiqua" panose="02040602050305030304" pitchFamily="18" charset="0"/>
              </a:rPr>
              <a:t>TOPIC- </a:t>
            </a:r>
          </a:p>
          <a:p>
            <a:pPr algn="ctr"/>
            <a:r>
              <a:rPr lang="en-US" sz="2100" dirty="0" smtClean="0">
                <a:latin typeface="Book Antiqua" panose="02040602050305030304" pitchFamily="18" charset="0"/>
              </a:rPr>
              <a:t>FIXED APPLIANCE</a:t>
            </a:r>
            <a:endParaRPr lang="en-US" sz="2100" dirty="0">
              <a:latin typeface="Book Antiqua" panose="02040602050305030304" pitchFamily="18" charset="0"/>
            </a:endParaRPr>
          </a:p>
        </p:txBody>
      </p:sp>
      <p:sp>
        <p:nvSpPr>
          <p:cNvPr id="6" name="TextBox 5"/>
          <p:cNvSpPr txBox="1"/>
          <p:nvPr/>
        </p:nvSpPr>
        <p:spPr>
          <a:xfrm>
            <a:off x="598714" y="4877368"/>
            <a:ext cx="8545286" cy="738664"/>
          </a:xfrm>
          <a:prstGeom prst="rect">
            <a:avLst/>
          </a:prstGeom>
          <a:noFill/>
        </p:spPr>
        <p:txBody>
          <a:bodyPr wrap="square" rtlCol="0">
            <a:spAutoFit/>
          </a:bodyPr>
          <a:lstStyle/>
          <a:p>
            <a:pPr algn="ctr"/>
            <a:r>
              <a:rPr lang="en-US" sz="2100" dirty="0">
                <a:latin typeface="Book Antiqua" panose="02040602050305030304" pitchFamily="18" charset="0"/>
              </a:rPr>
              <a:t>DEPARTMENT </a:t>
            </a:r>
            <a:r>
              <a:rPr lang="en-US" sz="2100" dirty="0">
                <a:latin typeface="Book Antiqua" panose="02040602050305030304" pitchFamily="18" charset="0"/>
              </a:rPr>
              <a:t>OF ORTHODONTICS AND DENTOFACIAL ORTHOPAEDICS  </a:t>
            </a:r>
            <a:endParaRPr lang="en-US" sz="2100" dirty="0">
              <a:latin typeface="Book Antiqua" panose="02040602050305030304" pitchFamily="18" charset="0"/>
            </a:endParaRP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0" y="857250"/>
            <a:ext cx="1393371" cy="1585913"/>
          </a:xfrm>
          <a:prstGeom prst="rect">
            <a:avLst/>
          </a:prstGeom>
        </p:spPr>
      </p:pic>
    </p:spTree>
    <p:extLst>
      <p:ext uri="{BB962C8B-B14F-4D97-AF65-F5344CB8AC3E}">
        <p14:creationId xmlns:p14="http://schemas.microsoft.com/office/powerpoint/2010/main" val="3978925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r>
              <a:rPr lang="en-US" dirty="0">
                <a:solidFill>
                  <a:schemeClr val="tx1"/>
                </a:solidFill>
                <a:latin typeface="Times New Roman" pitchFamily="18" charset="0"/>
                <a:cs typeface="Times New Roman" pitchFamily="18" charset="0"/>
              </a:rPr>
              <a:t>Brackets:</a:t>
            </a:r>
          </a:p>
        </p:txBody>
      </p:sp>
      <p:sp>
        <p:nvSpPr>
          <p:cNvPr id="3" name="Content Placeholder 2"/>
          <p:cNvSpPr>
            <a:spLocks noGrp="1"/>
          </p:cNvSpPr>
          <p:nvPr>
            <p:ph idx="1"/>
          </p:nvPr>
        </p:nvSpPr>
        <p:spPr>
          <a:xfrm>
            <a:off x="457200" y="1143000"/>
            <a:ext cx="7239000" cy="5312736"/>
          </a:xfrm>
        </p:spPr>
        <p:txBody>
          <a:bodyPr/>
          <a:lstStyle/>
          <a:p>
            <a:pPr algn="just">
              <a:lnSpc>
                <a:spcPct val="150000"/>
              </a:lnSpc>
            </a:pPr>
            <a:r>
              <a:rPr lang="en-US" dirty="0">
                <a:latin typeface="Times New Roman" pitchFamily="18" charset="0"/>
                <a:cs typeface="Times New Roman" pitchFamily="18" charset="0"/>
              </a:rPr>
              <a:t>Brackets act as handles to transmit the force from the active components to the teeth.</a:t>
            </a:r>
          </a:p>
          <a:p>
            <a:pPr algn="just">
              <a:lnSpc>
                <a:spcPct val="150000"/>
              </a:lnSpc>
            </a:pPr>
            <a:r>
              <a:rPr lang="en-US" dirty="0">
                <a:latin typeface="Times New Roman" pitchFamily="18" charset="0"/>
                <a:cs typeface="Times New Roman" pitchFamily="18" charset="0"/>
              </a:rPr>
              <a:t>Brackets have one or more slots that accepts the arch wires.</a:t>
            </a:r>
          </a:p>
        </p:txBody>
      </p:sp>
      <p:pic>
        <p:nvPicPr>
          <p:cNvPr id="4" name="Picture 3" descr="i3.jpg"/>
          <p:cNvPicPr>
            <a:picLocks noChangeAspect="1"/>
          </p:cNvPicPr>
          <p:nvPr/>
        </p:nvPicPr>
        <p:blipFill>
          <a:blip r:embed="rId2"/>
          <a:stretch>
            <a:fillRect/>
          </a:stretch>
        </p:blipFill>
        <p:spPr>
          <a:xfrm>
            <a:off x="4343400" y="3352800"/>
            <a:ext cx="3152775" cy="3048000"/>
          </a:xfrm>
          <a:prstGeom prst="rect">
            <a:avLst/>
          </a:prstGeom>
        </p:spPr>
      </p:pic>
      <p:pic>
        <p:nvPicPr>
          <p:cNvPr id="6" name="Picture 5" descr="i1.jpg"/>
          <p:cNvPicPr>
            <a:picLocks noChangeAspect="1"/>
          </p:cNvPicPr>
          <p:nvPr/>
        </p:nvPicPr>
        <p:blipFill>
          <a:blip r:embed="rId3"/>
          <a:stretch>
            <a:fillRect/>
          </a:stretch>
        </p:blipFill>
        <p:spPr>
          <a:xfrm>
            <a:off x="685800" y="3505200"/>
            <a:ext cx="2819400" cy="25908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609600"/>
          </a:xfrm>
        </p:spPr>
        <p:txBody>
          <a:bodyPr>
            <a:normAutofit/>
          </a:bodyPr>
          <a:lstStyle/>
          <a:p>
            <a:r>
              <a:rPr lang="en-US" dirty="0">
                <a:solidFill>
                  <a:schemeClr val="tx1"/>
                </a:solidFill>
                <a:latin typeface="Times New Roman" pitchFamily="18" charset="0"/>
                <a:cs typeface="Times New Roman" pitchFamily="18" charset="0"/>
              </a:rPr>
              <a:t>Types  of  brackets:</a:t>
            </a:r>
          </a:p>
        </p:txBody>
      </p:sp>
      <p:sp>
        <p:nvSpPr>
          <p:cNvPr id="3" name="Content Placeholder 2"/>
          <p:cNvSpPr>
            <a:spLocks noGrp="1"/>
          </p:cNvSpPr>
          <p:nvPr>
            <p:ph idx="1"/>
          </p:nvPr>
        </p:nvSpPr>
        <p:spPr>
          <a:xfrm>
            <a:off x="457200" y="1066800"/>
            <a:ext cx="7239000" cy="5388936"/>
          </a:xfrm>
        </p:spPr>
        <p:txBody>
          <a:bodyPr/>
          <a:lstStyle/>
          <a:p>
            <a:endParaRPr lang="en-US" dirty="0"/>
          </a:p>
          <a:p>
            <a:pPr algn="just">
              <a:lnSpc>
                <a:spcPct val="150000"/>
              </a:lnSpc>
            </a:pPr>
            <a:r>
              <a:rPr lang="en-US" dirty="0">
                <a:latin typeface="Times New Roman" pitchFamily="18" charset="0"/>
                <a:cs typeface="Times New Roman" pitchFamily="18" charset="0"/>
              </a:rPr>
              <a:t>Edge  wise  type</a:t>
            </a:r>
          </a:p>
          <a:p>
            <a:pPr algn="just">
              <a:lnSpc>
                <a:spcPct val="150000"/>
              </a:lnSpc>
            </a:pPr>
            <a:r>
              <a:rPr lang="en-US" dirty="0">
                <a:latin typeface="Times New Roman" pitchFamily="18" charset="0"/>
                <a:cs typeface="Times New Roman" pitchFamily="18" charset="0"/>
              </a:rPr>
              <a:t>Ribbon  arch</a:t>
            </a:r>
          </a:p>
          <a:p>
            <a:pPr algn="just">
              <a:lnSpc>
                <a:spcPct val="150000"/>
              </a:lnSpc>
            </a:pPr>
            <a:r>
              <a:rPr lang="en-US" dirty="0">
                <a:latin typeface="Times New Roman" pitchFamily="18" charset="0"/>
                <a:cs typeface="Times New Roman" pitchFamily="18" charset="0"/>
              </a:rPr>
              <a:t>Weldable  and  bondable</a:t>
            </a:r>
          </a:p>
          <a:p>
            <a:pPr algn="just">
              <a:lnSpc>
                <a:spcPct val="150000"/>
              </a:lnSpc>
            </a:pPr>
            <a:r>
              <a:rPr lang="en-US" dirty="0">
                <a:latin typeface="Times New Roman" pitchFamily="18" charset="0"/>
                <a:cs typeface="Times New Roman" pitchFamily="18" charset="0"/>
              </a:rPr>
              <a:t>Metallic</a:t>
            </a:r>
          </a:p>
          <a:p>
            <a:pPr algn="just">
              <a:lnSpc>
                <a:spcPct val="150000"/>
              </a:lnSpc>
            </a:pPr>
            <a:r>
              <a:rPr lang="en-US" dirty="0">
                <a:latin typeface="Times New Roman" pitchFamily="18" charset="0"/>
                <a:cs typeface="Times New Roman" pitchFamily="18" charset="0"/>
              </a:rPr>
              <a:t>Ceramic</a:t>
            </a:r>
          </a:p>
          <a:p>
            <a:pPr algn="just">
              <a:lnSpc>
                <a:spcPct val="150000"/>
              </a:lnSpc>
            </a:pPr>
            <a:r>
              <a:rPr lang="en-US" dirty="0">
                <a:latin typeface="Times New Roman" pitchFamily="18" charset="0"/>
                <a:cs typeface="Times New Roman" pitchFamily="18" charset="0"/>
              </a:rPr>
              <a:t>plastic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dirty="0">
                <a:solidFill>
                  <a:schemeClr val="tx2"/>
                </a:solidFill>
                <a:latin typeface="Times New Roman" pitchFamily="18" charset="0"/>
                <a:cs typeface="Times New Roman" pitchFamily="18" charset="0"/>
              </a:rPr>
              <a:t>Edgewise  type:</a:t>
            </a:r>
          </a:p>
        </p:txBody>
      </p:sp>
      <p:sp>
        <p:nvSpPr>
          <p:cNvPr id="3" name="Content Placeholder 2"/>
          <p:cNvSpPr>
            <a:spLocks noGrp="1"/>
          </p:cNvSpPr>
          <p:nvPr>
            <p:ph idx="1"/>
          </p:nvPr>
        </p:nvSpPr>
        <p:spPr>
          <a:xfrm>
            <a:off x="457200" y="990600"/>
            <a:ext cx="7239000" cy="5465136"/>
          </a:xfrm>
        </p:spPr>
        <p:txBody>
          <a:bodyPr/>
          <a:lstStyle/>
          <a:p>
            <a:pPr algn="just">
              <a:lnSpc>
                <a:spcPct val="150000"/>
              </a:lnSpc>
            </a:pPr>
            <a:r>
              <a:rPr lang="en-US" dirty="0">
                <a:latin typeface="Times New Roman" pitchFamily="18" charset="0"/>
                <a:cs typeface="Times New Roman" pitchFamily="18" charset="0"/>
              </a:rPr>
              <a:t>Horizontal slot facing labially .</a:t>
            </a:r>
          </a:p>
          <a:p>
            <a:pPr algn="just">
              <a:lnSpc>
                <a:spcPct val="150000"/>
              </a:lnSpc>
            </a:pPr>
            <a:r>
              <a:rPr lang="en-US" dirty="0">
                <a:latin typeface="Times New Roman" pitchFamily="18" charset="0"/>
                <a:cs typeface="Times New Roman" pitchFamily="18" charset="0"/>
              </a:rPr>
              <a:t>Rectangular slot are so called because they accept wires of rectangular cross section with the larger dimension being horizontal.</a:t>
            </a:r>
          </a:p>
          <a:p>
            <a:pPr algn="just">
              <a:lnSpc>
                <a:spcPct val="150000"/>
              </a:lnSpc>
            </a:pPr>
            <a:r>
              <a:rPr lang="en-US" dirty="0">
                <a:latin typeface="Times New Roman" pitchFamily="18" charset="0"/>
                <a:cs typeface="Times New Roman" pitchFamily="18" charset="0"/>
              </a:rPr>
              <a:t>Greater control over tooth movement </a:t>
            </a:r>
          </a:p>
          <a:p>
            <a:pPr algn="just">
              <a:lnSpc>
                <a:spcPct val="150000"/>
              </a:lnSpc>
            </a:pPr>
            <a:r>
              <a:rPr lang="en-US" dirty="0">
                <a:latin typeface="Times New Roman" pitchFamily="18" charset="0"/>
                <a:cs typeface="Times New Roman" pitchFamily="18" charset="0"/>
              </a:rPr>
              <a:t>Do not permit tipping of teeth.</a:t>
            </a:r>
          </a:p>
        </p:txBody>
      </p:sp>
      <p:pic>
        <p:nvPicPr>
          <p:cNvPr id="4" name="Picture 3" descr="b1.jpg"/>
          <p:cNvPicPr>
            <a:picLocks noChangeAspect="1"/>
          </p:cNvPicPr>
          <p:nvPr/>
        </p:nvPicPr>
        <p:blipFill>
          <a:blip r:embed="rId2"/>
          <a:stretch>
            <a:fillRect/>
          </a:stretch>
        </p:blipFill>
        <p:spPr>
          <a:xfrm>
            <a:off x="5105400" y="4114800"/>
            <a:ext cx="2819400" cy="246697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239000" cy="594360"/>
          </a:xfrm>
        </p:spPr>
        <p:txBody>
          <a:bodyPr>
            <a:normAutofit/>
          </a:bodyPr>
          <a:lstStyle/>
          <a:p>
            <a:r>
              <a:rPr lang="en-US" dirty="0">
                <a:solidFill>
                  <a:schemeClr val="bg2">
                    <a:lumMod val="50000"/>
                  </a:schemeClr>
                </a:solidFill>
                <a:latin typeface="Times New Roman" pitchFamily="18" charset="0"/>
                <a:cs typeface="Times New Roman" pitchFamily="18" charset="0"/>
              </a:rPr>
              <a:t>Ribbon  arch  brackets:</a:t>
            </a:r>
          </a:p>
        </p:txBody>
      </p:sp>
      <p:sp>
        <p:nvSpPr>
          <p:cNvPr id="5" name="Content Placeholder 4"/>
          <p:cNvSpPr>
            <a:spLocks noGrp="1"/>
          </p:cNvSpPr>
          <p:nvPr>
            <p:ph idx="1"/>
          </p:nvPr>
        </p:nvSpPr>
        <p:spPr>
          <a:xfrm>
            <a:off x="457200" y="1143000"/>
            <a:ext cx="7239000" cy="5312736"/>
          </a:xfrm>
        </p:spPr>
        <p:txBody>
          <a:bodyPr/>
          <a:lstStyle/>
          <a:p>
            <a:pPr algn="just">
              <a:lnSpc>
                <a:spcPct val="150000"/>
              </a:lnSpc>
            </a:pPr>
            <a:r>
              <a:rPr lang="en-US" dirty="0">
                <a:latin typeface="Times New Roman" pitchFamily="18" charset="0"/>
                <a:cs typeface="Times New Roman" pitchFamily="18" charset="0"/>
              </a:rPr>
              <a:t>Posses a vertical slot facing </a:t>
            </a:r>
            <a:r>
              <a:rPr lang="en-US" dirty="0" err="1">
                <a:latin typeface="Times New Roman" pitchFamily="18" charset="0"/>
                <a:cs typeface="Times New Roman" pitchFamily="18" charset="0"/>
              </a:rPr>
              <a:t>occlusal</a:t>
            </a:r>
            <a:r>
              <a:rPr lang="en-US" dirty="0">
                <a:latin typeface="Times New Roman" pitchFamily="18" charset="0"/>
                <a:cs typeface="Times New Roman" pitchFamily="18" charset="0"/>
              </a:rPr>
              <a:t> or gingival direction.</a:t>
            </a:r>
          </a:p>
          <a:p>
            <a:pPr algn="just">
              <a:lnSpc>
                <a:spcPct val="150000"/>
              </a:lnSpc>
            </a:pPr>
            <a:r>
              <a:rPr lang="en-US" dirty="0">
                <a:latin typeface="Times New Roman" pitchFamily="18" charset="0"/>
                <a:cs typeface="Times New Roman" pitchFamily="18" charset="0"/>
              </a:rPr>
              <a:t>Used with round wires to bring about tipping movement of teeth in </a:t>
            </a:r>
            <a:r>
              <a:rPr lang="en-US" dirty="0" err="1">
                <a:latin typeface="Times New Roman" pitchFamily="18" charset="0"/>
                <a:cs typeface="Times New Roman" pitchFamily="18" charset="0"/>
              </a:rPr>
              <a:t>labio</a:t>
            </a:r>
            <a:r>
              <a:rPr lang="en-US" dirty="0">
                <a:latin typeface="Times New Roman" pitchFamily="18" charset="0"/>
                <a:cs typeface="Times New Roman" pitchFamily="18" charset="0"/>
              </a:rPr>
              <a:t> lingual as well as </a:t>
            </a:r>
            <a:r>
              <a:rPr lang="en-US" dirty="0" err="1">
                <a:latin typeface="Times New Roman" pitchFamily="18" charset="0"/>
                <a:cs typeface="Times New Roman" pitchFamily="18" charset="0"/>
              </a:rPr>
              <a:t>mesio</a:t>
            </a:r>
            <a:r>
              <a:rPr lang="en-US" dirty="0">
                <a:latin typeface="Times New Roman" pitchFamily="18" charset="0"/>
                <a:cs typeface="Times New Roman" pitchFamily="18" charset="0"/>
              </a:rPr>
              <a:t> distal direction</a:t>
            </a:r>
          </a:p>
          <a:p>
            <a:pPr algn="just">
              <a:lnSpc>
                <a:spcPct val="150000"/>
              </a:lnSpc>
            </a:pPr>
            <a:r>
              <a:rPr lang="en-US" dirty="0">
                <a:latin typeface="Times New Roman" pitchFamily="18" charset="0"/>
                <a:cs typeface="Times New Roman" pitchFamily="18" charset="0"/>
              </a:rPr>
              <a:t>Used in </a:t>
            </a:r>
            <a:r>
              <a:rPr lang="en-US" dirty="0" err="1">
                <a:latin typeface="Times New Roman" pitchFamily="18" charset="0"/>
                <a:cs typeface="Times New Roman" pitchFamily="18" charset="0"/>
              </a:rPr>
              <a:t>begg</a:t>
            </a:r>
            <a:r>
              <a:rPr lang="en-US" dirty="0">
                <a:latin typeface="Times New Roman" pitchFamily="18" charset="0"/>
                <a:cs typeface="Times New Roman" pitchFamily="18" charset="0"/>
              </a:rPr>
              <a:t> fixed appliance.</a:t>
            </a:r>
          </a:p>
        </p:txBody>
      </p:sp>
      <p:pic>
        <p:nvPicPr>
          <p:cNvPr id="4" name="Picture 3" descr="b2.jpg"/>
          <p:cNvPicPr>
            <a:picLocks noChangeAspect="1"/>
          </p:cNvPicPr>
          <p:nvPr/>
        </p:nvPicPr>
        <p:blipFill>
          <a:blip r:embed="rId2"/>
          <a:stretch>
            <a:fillRect/>
          </a:stretch>
        </p:blipFill>
        <p:spPr>
          <a:xfrm>
            <a:off x="4876800" y="3886200"/>
            <a:ext cx="3124200" cy="29718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fontScale="90000"/>
          </a:bodyPr>
          <a:lstStyle/>
          <a:p>
            <a:pPr algn="just"/>
            <a:r>
              <a:rPr lang="en-US" dirty="0">
                <a:solidFill>
                  <a:schemeClr val="bg2">
                    <a:lumMod val="50000"/>
                  </a:schemeClr>
                </a:solidFill>
                <a:latin typeface="Times New Roman" pitchFamily="18" charset="0"/>
                <a:cs typeface="Times New Roman" pitchFamily="18" charset="0"/>
              </a:rPr>
              <a:t>Weldable  and  bondable:</a:t>
            </a:r>
          </a:p>
        </p:txBody>
      </p:sp>
      <p:sp>
        <p:nvSpPr>
          <p:cNvPr id="3" name="Content Placeholder 2"/>
          <p:cNvSpPr>
            <a:spLocks noGrp="1"/>
          </p:cNvSpPr>
          <p:nvPr>
            <p:ph idx="1"/>
          </p:nvPr>
        </p:nvSpPr>
        <p:spPr>
          <a:xfrm>
            <a:off x="457200" y="1066800"/>
            <a:ext cx="7239000" cy="5388936"/>
          </a:xfrm>
        </p:spPr>
        <p:txBody>
          <a:bodyPr/>
          <a:lstStyle/>
          <a:p>
            <a:pPr algn="just">
              <a:lnSpc>
                <a:spcPct val="150000"/>
              </a:lnSpc>
            </a:pPr>
            <a:r>
              <a:rPr lang="en-US" dirty="0">
                <a:latin typeface="Times New Roman" pitchFamily="18" charset="0"/>
                <a:cs typeface="Times New Roman" pitchFamily="18" charset="0"/>
              </a:rPr>
              <a:t>Bonded directly over the enamel .are bonded brackets</a:t>
            </a:r>
          </a:p>
          <a:p>
            <a:pPr algn="just">
              <a:lnSpc>
                <a:spcPct val="150000"/>
              </a:lnSpc>
            </a:pPr>
            <a:r>
              <a:rPr lang="en-US" dirty="0">
                <a:latin typeface="Times New Roman" pitchFamily="18" charset="0"/>
                <a:cs typeface="Times New Roman" pitchFamily="18" charset="0"/>
              </a:rPr>
              <a:t>Weldable brackets have a metal flange that can be welded to the band.</a:t>
            </a:r>
          </a:p>
        </p:txBody>
      </p:sp>
      <p:pic>
        <p:nvPicPr>
          <p:cNvPr id="4" name="Picture 3" descr="b3.jpg"/>
          <p:cNvPicPr>
            <a:picLocks noChangeAspect="1"/>
          </p:cNvPicPr>
          <p:nvPr/>
        </p:nvPicPr>
        <p:blipFill>
          <a:blip r:embed="rId2"/>
          <a:stretch>
            <a:fillRect/>
          </a:stretch>
        </p:blipFill>
        <p:spPr>
          <a:xfrm>
            <a:off x="5105400" y="2819400"/>
            <a:ext cx="2819400" cy="3648075"/>
          </a:xfrm>
          <a:prstGeom prst="rect">
            <a:avLst/>
          </a:prstGeom>
        </p:spPr>
      </p:pic>
      <p:pic>
        <p:nvPicPr>
          <p:cNvPr id="5" name="Picture 4" descr="b4.jpg"/>
          <p:cNvPicPr>
            <a:picLocks noChangeAspect="1"/>
          </p:cNvPicPr>
          <p:nvPr/>
        </p:nvPicPr>
        <p:blipFill>
          <a:blip r:embed="rId3"/>
          <a:stretch>
            <a:fillRect/>
          </a:stretch>
        </p:blipFill>
        <p:spPr>
          <a:xfrm>
            <a:off x="914400" y="3505200"/>
            <a:ext cx="3810000" cy="28194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533400"/>
          </a:xfrm>
        </p:spPr>
        <p:txBody>
          <a:bodyPr>
            <a:normAutofit fontScale="90000"/>
          </a:bodyPr>
          <a:lstStyle/>
          <a:p>
            <a:r>
              <a:rPr lang="en-US" dirty="0">
                <a:solidFill>
                  <a:schemeClr val="bg2">
                    <a:lumMod val="50000"/>
                  </a:schemeClr>
                </a:solidFill>
                <a:latin typeface="Times New Roman" pitchFamily="18" charset="0"/>
                <a:cs typeface="Times New Roman" pitchFamily="18" charset="0"/>
              </a:rPr>
              <a:t>Metallic  brackets:</a:t>
            </a:r>
          </a:p>
        </p:txBody>
      </p:sp>
      <p:sp>
        <p:nvSpPr>
          <p:cNvPr id="3" name="Content Placeholder 2"/>
          <p:cNvSpPr>
            <a:spLocks noGrp="1"/>
          </p:cNvSpPr>
          <p:nvPr>
            <p:ph idx="1"/>
          </p:nvPr>
        </p:nvSpPr>
        <p:spPr>
          <a:xfrm>
            <a:off x="457200" y="990600"/>
            <a:ext cx="7239000" cy="5465136"/>
          </a:xfrm>
        </p:spPr>
        <p:txBody>
          <a:bodyPr>
            <a:normAutofit fontScale="92500" lnSpcReduction="10000"/>
          </a:bodyPr>
          <a:lstStyle/>
          <a:p>
            <a:pPr algn="just">
              <a:lnSpc>
                <a:spcPct val="150000"/>
              </a:lnSpc>
            </a:pPr>
            <a:r>
              <a:rPr lang="en-US" dirty="0">
                <a:latin typeface="Times New Roman" pitchFamily="18" charset="0"/>
                <a:cs typeface="Times New Roman" pitchFamily="18" charset="0"/>
              </a:rPr>
              <a:t>These are steel brackets.</a:t>
            </a:r>
          </a:p>
          <a:p>
            <a:pPr algn="just">
              <a:lnSpc>
                <a:spcPct val="150000"/>
              </a:lnSpc>
              <a:buNone/>
            </a:pPr>
            <a:r>
              <a:rPr lang="en-US" b="1" dirty="0">
                <a:solidFill>
                  <a:schemeClr val="bg2">
                    <a:lumMod val="25000"/>
                  </a:schemeClr>
                </a:solidFill>
                <a:latin typeface="Times New Roman" pitchFamily="18" charset="0"/>
                <a:cs typeface="Times New Roman" pitchFamily="18" charset="0"/>
              </a:rPr>
              <a:t>Advantages:</a:t>
            </a:r>
          </a:p>
          <a:p>
            <a:pPr algn="just">
              <a:lnSpc>
                <a:spcPct val="150000"/>
              </a:lnSpc>
            </a:pPr>
            <a:r>
              <a:rPr lang="en-US" dirty="0">
                <a:latin typeface="Times New Roman" pitchFamily="18" charset="0"/>
                <a:cs typeface="Times New Roman" pitchFamily="18" charset="0"/>
              </a:rPr>
              <a:t>They can be recycled</a:t>
            </a:r>
          </a:p>
          <a:p>
            <a:pPr algn="just">
              <a:lnSpc>
                <a:spcPct val="150000"/>
              </a:lnSpc>
            </a:pPr>
            <a:r>
              <a:rPr lang="en-US" dirty="0">
                <a:latin typeface="Times New Roman" pitchFamily="18" charset="0"/>
                <a:cs typeface="Times New Roman" pitchFamily="18" charset="0"/>
              </a:rPr>
              <a:t>They resist deformation and fractures</a:t>
            </a:r>
          </a:p>
          <a:p>
            <a:pPr algn="just">
              <a:lnSpc>
                <a:spcPct val="150000"/>
              </a:lnSpc>
            </a:pPr>
            <a:r>
              <a:rPr lang="en-US" dirty="0">
                <a:latin typeface="Times New Roman" pitchFamily="18" charset="0"/>
                <a:cs typeface="Times New Roman" pitchFamily="18" charset="0"/>
              </a:rPr>
              <a:t>Exhibit least friction at the wire bracket interface.</a:t>
            </a:r>
          </a:p>
          <a:p>
            <a:pPr algn="just">
              <a:lnSpc>
                <a:spcPct val="150000"/>
              </a:lnSpc>
            </a:pPr>
            <a:r>
              <a:rPr lang="en-US" dirty="0">
                <a:latin typeface="Times New Roman" pitchFamily="18" charset="0"/>
                <a:cs typeface="Times New Roman" pitchFamily="18" charset="0"/>
              </a:rPr>
              <a:t>Not very expensive</a:t>
            </a:r>
          </a:p>
          <a:p>
            <a:pPr algn="just">
              <a:lnSpc>
                <a:spcPct val="150000"/>
              </a:lnSpc>
              <a:buNone/>
            </a:pPr>
            <a:r>
              <a:rPr lang="en-US" b="1" dirty="0">
                <a:solidFill>
                  <a:schemeClr val="bg2">
                    <a:lumMod val="25000"/>
                  </a:schemeClr>
                </a:solidFill>
                <a:latin typeface="Times New Roman" pitchFamily="18" charset="0"/>
                <a:cs typeface="Times New Roman" pitchFamily="18" charset="0"/>
              </a:rPr>
              <a:t>Disadvantages:</a:t>
            </a:r>
          </a:p>
          <a:p>
            <a:pPr algn="just">
              <a:lnSpc>
                <a:spcPct val="150000"/>
              </a:lnSpc>
            </a:pPr>
            <a:r>
              <a:rPr lang="en-US" dirty="0">
                <a:solidFill>
                  <a:schemeClr val="bg2">
                    <a:lumMod val="25000"/>
                  </a:schemeClr>
                </a:solidFill>
                <a:latin typeface="Times New Roman" pitchFamily="18" charset="0"/>
                <a:cs typeface="Times New Roman" pitchFamily="18" charset="0"/>
              </a:rPr>
              <a:t> </a:t>
            </a:r>
            <a:r>
              <a:rPr lang="en-US" dirty="0">
                <a:latin typeface="Times New Roman" pitchFamily="18" charset="0"/>
                <a:cs typeface="Times New Roman" pitchFamily="18" charset="0"/>
              </a:rPr>
              <a:t>esthetically not pleasing.</a:t>
            </a:r>
          </a:p>
          <a:p>
            <a:pPr algn="just">
              <a:lnSpc>
                <a:spcPct val="150000"/>
              </a:lnSpc>
            </a:pPr>
            <a:r>
              <a:rPr lang="en-US" dirty="0">
                <a:latin typeface="Times New Roman" pitchFamily="18" charset="0"/>
                <a:cs typeface="Times New Roman" pitchFamily="18" charset="0"/>
              </a:rPr>
              <a:t>Can erode and cause staining of teeth.</a:t>
            </a:r>
          </a:p>
          <a:p>
            <a:endParaRPr lang="en-US" dirty="0">
              <a:solidFill>
                <a:schemeClr val="bg2">
                  <a:lumMod val="25000"/>
                </a:schemeClr>
              </a:solidFill>
              <a:latin typeface="Showcard Gothic" pitchFamily="82" charset="0"/>
            </a:endParaRPr>
          </a:p>
        </p:txBody>
      </p:sp>
      <p:pic>
        <p:nvPicPr>
          <p:cNvPr id="4" name="Picture 3" descr="i3.jpg"/>
          <p:cNvPicPr>
            <a:picLocks noChangeAspect="1"/>
          </p:cNvPicPr>
          <p:nvPr/>
        </p:nvPicPr>
        <p:blipFill>
          <a:blip r:embed="rId2"/>
          <a:stretch>
            <a:fillRect/>
          </a:stretch>
        </p:blipFill>
        <p:spPr>
          <a:xfrm>
            <a:off x="5410200" y="990600"/>
            <a:ext cx="2667000" cy="23622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r>
              <a:rPr lang="en-US" dirty="0">
                <a:solidFill>
                  <a:schemeClr val="bg2">
                    <a:lumMod val="50000"/>
                  </a:schemeClr>
                </a:solidFill>
                <a:latin typeface="Times New Roman" pitchFamily="18" charset="0"/>
                <a:cs typeface="Times New Roman" pitchFamily="18" charset="0"/>
              </a:rPr>
              <a:t>Ceramic  brackets:</a:t>
            </a:r>
          </a:p>
        </p:txBody>
      </p:sp>
      <p:sp>
        <p:nvSpPr>
          <p:cNvPr id="3" name="Content Placeholder 2"/>
          <p:cNvSpPr>
            <a:spLocks noGrp="1"/>
          </p:cNvSpPr>
          <p:nvPr>
            <p:ph idx="1"/>
          </p:nvPr>
        </p:nvSpPr>
        <p:spPr>
          <a:xfrm>
            <a:off x="457200" y="990600"/>
            <a:ext cx="7239000" cy="5465136"/>
          </a:xfrm>
        </p:spPr>
        <p:txBody>
          <a:bodyPr>
            <a:normAutofit/>
          </a:bodyPr>
          <a:lstStyle/>
          <a:p>
            <a:pPr algn="just"/>
            <a:r>
              <a:rPr lang="en-US" dirty="0">
                <a:latin typeface="Times New Roman" pitchFamily="18" charset="0"/>
                <a:cs typeface="Times New Roman" pitchFamily="18" charset="0"/>
              </a:rPr>
              <a:t>Made of </a:t>
            </a:r>
            <a:r>
              <a:rPr lang="en-US" dirty="0" err="1">
                <a:latin typeface="Times New Roman" pitchFamily="18" charset="0"/>
                <a:cs typeface="Times New Roman" pitchFamily="18" charset="0"/>
              </a:rPr>
              <a:t>aluminium</a:t>
            </a:r>
            <a:r>
              <a:rPr lang="en-US" dirty="0">
                <a:latin typeface="Times New Roman" pitchFamily="18" charset="0"/>
                <a:cs typeface="Times New Roman" pitchFamily="18" charset="0"/>
              </a:rPr>
              <a:t> oxide or zirconium oxide.</a:t>
            </a:r>
          </a:p>
          <a:p>
            <a:pPr algn="just">
              <a:buNone/>
            </a:pPr>
            <a:r>
              <a:rPr lang="en-US" b="1" dirty="0">
                <a:solidFill>
                  <a:schemeClr val="bg2">
                    <a:lumMod val="25000"/>
                  </a:schemeClr>
                </a:solidFill>
                <a:latin typeface="Times New Roman" pitchFamily="18" charset="0"/>
                <a:cs typeface="Times New Roman" pitchFamily="18" charset="0"/>
              </a:rPr>
              <a:t>Advantages:</a:t>
            </a:r>
          </a:p>
          <a:p>
            <a:pPr algn="just"/>
            <a:r>
              <a:rPr lang="en-US" dirty="0">
                <a:latin typeface="Times New Roman" pitchFamily="18" charset="0"/>
                <a:cs typeface="Times New Roman" pitchFamily="18" charset="0"/>
              </a:rPr>
              <a:t>Dimensionally stable and do not distort in the oral cavity.</a:t>
            </a:r>
          </a:p>
          <a:p>
            <a:pPr algn="just"/>
            <a:r>
              <a:rPr lang="en-US" dirty="0">
                <a:latin typeface="Times New Roman" pitchFamily="18" charset="0"/>
                <a:cs typeface="Times New Roman" pitchFamily="18" charset="0"/>
              </a:rPr>
              <a:t>Durable and resists staining .</a:t>
            </a:r>
          </a:p>
          <a:p>
            <a:pPr algn="just">
              <a:buNone/>
            </a:pPr>
            <a:r>
              <a:rPr lang="en-US" b="1" dirty="0">
                <a:solidFill>
                  <a:schemeClr val="bg2">
                    <a:lumMod val="25000"/>
                  </a:schemeClr>
                </a:solidFill>
                <a:latin typeface="Times New Roman" pitchFamily="18" charset="0"/>
                <a:cs typeface="Times New Roman" pitchFamily="18" charset="0"/>
              </a:rPr>
              <a:t>Disadvantages:</a:t>
            </a:r>
          </a:p>
          <a:p>
            <a:pPr algn="just"/>
            <a:r>
              <a:rPr lang="en-US" dirty="0">
                <a:latin typeface="Times New Roman" pitchFamily="18" charset="0"/>
                <a:cs typeface="Times New Roman" pitchFamily="18" charset="0"/>
              </a:rPr>
              <a:t>Very brittle, gets cracked when undue forces are applied.</a:t>
            </a:r>
          </a:p>
          <a:p>
            <a:pPr algn="just"/>
            <a:r>
              <a:rPr lang="en-US" dirty="0">
                <a:latin typeface="Times New Roman" pitchFamily="18" charset="0"/>
                <a:cs typeface="Times New Roman" pitchFamily="18" charset="0"/>
              </a:rPr>
              <a:t>Exhibit greater friction at the wire bracket interface than metallic brackets.</a:t>
            </a:r>
          </a:p>
        </p:txBody>
      </p:sp>
      <p:pic>
        <p:nvPicPr>
          <p:cNvPr id="4" name="Picture 3" descr="b5.jpg"/>
          <p:cNvPicPr>
            <a:picLocks noChangeAspect="1"/>
          </p:cNvPicPr>
          <p:nvPr/>
        </p:nvPicPr>
        <p:blipFill>
          <a:blip r:embed="rId2"/>
          <a:stretch>
            <a:fillRect/>
          </a:stretch>
        </p:blipFill>
        <p:spPr>
          <a:xfrm>
            <a:off x="5105400" y="5181600"/>
            <a:ext cx="4038600" cy="16764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r>
              <a:rPr lang="en-US" dirty="0" err="1">
                <a:solidFill>
                  <a:schemeClr val="accent1">
                    <a:lumMod val="75000"/>
                  </a:schemeClr>
                </a:solidFill>
                <a:latin typeface="Times New Roman" pitchFamily="18" charset="0"/>
                <a:cs typeface="Times New Roman" pitchFamily="18" charset="0"/>
              </a:rPr>
              <a:t>Buccal</a:t>
            </a:r>
            <a:r>
              <a:rPr lang="en-US" dirty="0">
                <a:solidFill>
                  <a:schemeClr val="accent1">
                    <a:lumMod val="75000"/>
                  </a:schemeClr>
                </a:solidFill>
                <a:latin typeface="Times New Roman" pitchFamily="18" charset="0"/>
                <a:cs typeface="Times New Roman" pitchFamily="18" charset="0"/>
              </a:rPr>
              <a:t>  tubes:</a:t>
            </a:r>
          </a:p>
        </p:txBody>
      </p:sp>
      <p:sp>
        <p:nvSpPr>
          <p:cNvPr id="3" name="Content Placeholder 2"/>
          <p:cNvSpPr>
            <a:spLocks noGrp="1"/>
          </p:cNvSpPr>
          <p:nvPr>
            <p:ph idx="1"/>
          </p:nvPr>
        </p:nvSpPr>
        <p:spPr>
          <a:xfrm>
            <a:off x="457200" y="914400"/>
            <a:ext cx="7239000" cy="5541336"/>
          </a:xfrm>
        </p:spPr>
        <p:txBody>
          <a:bodyPr/>
          <a:lstStyle/>
          <a:p>
            <a:pPr algn="just">
              <a:lnSpc>
                <a:spcPct val="150000"/>
              </a:lnSpc>
            </a:pPr>
            <a:r>
              <a:rPr lang="en-US" dirty="0">
                <a:latin typeface="Times New Roman" pitchFamily="18" charset="0"/>
                <a:cs typeface="Times New Roman" pitchFamily="18" charset="0"/>
              </a:rPr>
              <a:t>The attachment that is generally used on molars.</a:t>
            </a:r>
          </a:p>
          <a:p>
            <a:pPr algn="just">
              <a:lnSpc>
                <a:spcPct val="150000"/>
              </a:lnSpc>
            </a:pPr>
            <a:r>
              <a:rPr lang="en-US" dirty="0">
                <a:latin typeface="Times New Roman" pitchFamily="18" charset="0"/>
                <a:cs typeface="Times New Roman" pitchFamily="18" charset="0"/>
              </a:rPr>
              <a:t>It can be </a:t>
            </a:r>
            <a:r>
              <a:rPr lang="en-US" dirty="0" err="1">
                <a:latin typeface="Times New Roman" pitchFamily="18" charset="0"/>
                <a:cs typeface="Times New Roman" pitchFamily="18" charset="0"/>
              </a:rPr>
              <a:t>weldable</a:t>
            </a:r>
            <a:r>
              <a:rPr lang="en-US" dirty="0">
                <a:latin typeface="Times New Roman" pitchFamily="18" charset="0"/>
                <a:cs typeface="Times New Roman" pitchFamily="18" charset="0"/>
              </a:rPr>
              <a:t> or bondable.</a:t>
            </a:r>
          </a:p>
          <a:p>
            <a:pPr algn="just">
              <a:lnSpc>
                <a:spcPct val="150000"/>
              </a:lnSpc>
            </a:pPr>
            <a:r>
              <a:rPr lang="en-US" dirty="0">
                <a:latin typeface="Times New Roman" pitchFamily="18" charset="0"/>
                <a:cs typeface="Times New Roman" pitchFamily="18" charset="0"/>
              </a:rPr>
              <a:t>Can be round or rectangular in cross section.</a:t>
            </a:r>
          </a:p>
          <a:p>
            <a:pPr algn="just">
              <a:lnSpc>
                <a:spcPct val="150000"/>
              </a:lnSpc>
            </a:pPr>
            <a:r>
              <a:rPr lang="en-US" dirty="0">
                <a:latin typeface="Times New Roman" pitchFamily="18" charset="0"/>
                <a:cs typeface="Times New Roman" pitchFamily="18" charset="0"/>
              </a:rPr>
              <a:t>May sometimes have double or triple tubes.</a:t>
            </a:r>
          </a:p>
          <a:p>
            <a:endParaRPr lang="en-US" dirty="0">
              <a:latin typeface="Aharoni" pitchFamily="2" charset="-79"/>
              <a:cs typeface="Aharoni" pitchFamily="2" charset="-79"/>
            </a:endParaRPr>
          </a:p>
        </p:txBody>
      </p:sp>
      <p:pic>
        <p:nvPicPr>
          <p:cNvPr id="4" name="Picture 3" descr="t1.jpg"/>
          <p:cNvPicPr>
            <a:picLocks noChangeAspect="1"/>
          </p:cNvPicPr>
          <p:nvPr/>
        </p:nvPicPr>
        <p:blipFill>
          <a:blip r:embed="rId2"/>
          <a:stretch>
            <a:fillRect/>
          </a:stretch>
        </p:blipFill>
        <p:spPr>
          <a:xfrm>
            <a:off x="3200400" y="3733800"/>
            <a:ext cx="4267200" cy="31242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just"/>
            <a:r>
              <a:rPr lang="en-US" dirty="0">
                <a:solidFill>
                  <a:schemeClr val="accent1">
                    <a:lumMod val="75000"/>
                  </a:schemeClr>
                </a:solidFill>
                <a:latin typeface="Times New Roman" pitchFamily="18" charset="0"/>
                <a:cs typeface="Times New Roman" pitchFamily="18" charset="0"/>
              </a:rPr>
              <a:t>Lingual  attachments:</a:t>
            </a:r>
          </a:p>
        </p:txBody>
      </p:sp>
      <p:sp>
        <p:nvSpPr>
          <p:cNvPr id="3" name="Content Placeholder 2"/>
          <p:cNvSpPr>
            <a:spLocks noGrp="1"/>
          </p:cNvSpPr>
          <p:nvPr>
            <p:ph idx="1"/>
          </p:nvPr>
        </p:nvSpPr>
        <p:spPr>
          <a:xfrm>
            <a:off x="457200" y="990600"/>
            <a:ext cx="7239000" cy="5465136"/>
          </a:xfrm>
        </p:spPr>
        <p:txBody>
          <a:bodyPr/>
          <a:lstStyle/>
          <a:p>
            <a:pPr algn="just">
              <a:lnSpc>
                <a:spcPct val="150000"/>
              </a:lnSpc>
            </a:pPr>
            <a:r>
              <a:rPr lang="en-US" dirty="0">
                <a:latin typeface="Times New Roman" pitchFamily="18" charset="0"/>
                <a:cs typeface="Times New Roman" pitchFamily="18" charset="0"/>
              </a:rPr>
              <a:t>Attachments which are fixed on lingual aspect are called lingual attachments.</a:t>
            </a:r>
          </a:p>
          <a:p>
            <a:pPr algn="just">
              <a:lnSpc>
                <a:spcPct val="150000"/>
              </a:lnSpc>
            </a:pPr>
            <a:r>
              <a:rPr lang="en-US" dirty="0">
                <a:latin typeface="Times New Roman" pitchFamily="18" charset="0"/>
                <a:cs typeface="Times New Roman" pitchFamily="18" charset="0"/>
              </a:rPr>
              <a:t>Usually required for engaging elastics.</a:t>
            </a:r>
          </a:p>
        </p:txBody>
      </p:sp>
      <p:pic>
        <p:nvPicPr>
          <p:cNvPr id="4" name="Picture 3" descr="l1.jpg"/>
          <p:cNvPicPr>
            <a:picLocks noChangeAspect="1"/>
          </p:cNvPicPr>
          <p:nvPr/>
        </p:nvPicPr>
        <p:blipFill>
          <a:blip r:embed="rId2"/>
          <a:stretch>
            <a:fillRect/>
          </a:stretch>
        </p:blipFill>
        <p:spPr>
          <a:xfrm>
            <a:off x="381000" y="3429000"/>
            <a:ext cx="4114800" cy="3200400"/>
          </a:xfrm>
          <a:prstGeom prst="rect">
            <a:avLst/>
          </a:prstGeom>
        </p:spPr>
      </p:pic>
      <p:pic>
        <p:nvPicPr>
          <p:cNvPr id="5" name="Picture 4" descr="l2.jpg"/>
          <p:cNvPicPr>
            <a:picLocks noChangeAspect="1"/>
          </p:cNvPicPr>
          <p:nvPr/>
        </p:nvPicPr>
        <p:blipFill>
          <a:blip r:embed="rId3"/>
          <a:stretch>
            <a:fillRect/>
          </a:stretch>
        </p:blipFill>
        <p:spPr>
          <a:xfrm>
            <a:off x="4953000" y="2971800"/>
            <a:ext cx="3048000" cy="36576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dirty="0">
                <a:solidFill>
                  <a:schemeClr val="accent1">
                    <a:lumMod val="75000"/>
                  </a:schemeClr>
                </a:solidFill>
                <a:latin typeface="Times New Roman" pitchFamily="18" charset="0"/>
                <a:cs typeface="Times New Roman" pitchFamily="18" charset="0"/>
              </a:rPr>
              <a:t>Ligature  wires:</a:t>
            </a:r>
          </a:p>
        </p:txBody>
      </p:sp>
      <p:sp>
        <p:nvSpPr>
          <p:cNvPr id="3" name="Content Placeholder 2"/>
          <p:cNvSpPr>
            <a:spLocks noGrp="1"/>
          </p:cNvSpPr>
          <p:nvPr>
            <p:ph idx="1"/>
          </p:nvPr>
        </p:nvSpPr>
        <p:spPr>
          <a:xfrm>
            <a:off x="457200" y="1066800"/>
            <a:ext cx="7239000" cy="5388936"/>
          </a:xfrm>
        </p:spPr>
        <p:txBody>
          <a:bodyPr/>
          <a:lstStyle/>
          <a:p>
            <a:pPr algn="just"/>
            <a:r>
              <a:rPr lang="en-US" dirty="0">
                <a:latin typeface="Times New Roman" pitchFamily="18" charset="0"/>
                <a:cs typeface="Times New Roman" pitchFamily="18" charset="0"/>
              </a:rPr>
              <a:t>They are soft stainless steel wires of 0.009 to 0.011 inches diameter and are used to secure the arch wires to the brackets.</a:t>
            </a:r>
          </a:p>
          <a:p>
            <a:pPr algn="just"/>
            <a:r>
              <a:rPr lang="en-US" dirty="0">
                <a:latin typeface="Times New Roman" pitchFamily="18" charset="0"/>
                <a:cs typeface="Times New Roman" pitchFamily="18" charset="0"/>
              </a:rPr>
              <a:t>The process of securing the arch wire to the bracket is called ligation</a:t>
            </a:r>
          </a:p>
          <a:p>
            <a:pPr algn="just"/>
            <a:r>
              <a:rPr lang="en-US" dirty="0">
                <a:latin typeface="Times New Roman" pitchFamily="18" charset="0"/>
                <a:cs typeface="Times New Roman" pitchFamily="18" charset="0"/>
              </a:rPr>
              <a:t>Ligation is usually necessary in edge wise type of bracket that have a labially facing slot.</a:t>
            </a:r>
          </a:p>
        </p:txBody>
      </p:sp>
      <p:pic>
        <p:nvPicPr>
          <p:cNvPr id="4" name="Picture 3" descr="w1.jpg"/>
          <p:cNvPicPr>
            <a:picLocks noChangeAspect="1"/>
          </p:cNvPicPr>
          <p:nvPr/>
        </p:nvPicPr>
        <p:blipFill>
          <a:blip r:embed="rId2"/>
          <a:stretch>
            <a:fillRect/>
          </a:stretch>
        </p:blipFill>
        <p:spPr>
          <a:xfrm>
            <a:off x="609600" y="4572000"/>
            <a:ext cx="3238500" cy="2057400"/>
          </a:xfrm>
          <a:prstGeom prst="rect">
            <a:avLst/>
          </a:prstGeom>
        </p:spPr>
      </p:pic>
      <p:pic>
        <p:nvPicPr>
          <p:cNvPr id="5" name="Picture 4" descr="w2.png"/>
          <p:cNvPicPr>
            <a:picLocks noChangeAspect="1"/>
          </p:cNvPicPr>
          <p:nvPr/>
        </p:nvPicPr>
        <p:blipFill>
          <a:blip r:embed="rId3"/>
          <a:stretch>
            <a:fillRect/>
          </a:stretch>
        </p:blipFill>
        <p:spPr>
          <a:xfrm>
            <a:off x="4800600" y="4572000"/>
            <a:ext cx="2895600" cy="20193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25617" y="1458435"/>
            <a:ext cx="6945086" cy="827318"/>
          </a:xfrm>
        </p:spPr>
        <p:txBody>
          <a:bodyPr>
            <a:normAutofit fontScale="90000"/>
          </a:bodyPr>
          <a:lstStyle/>
          <a:p>
            <a:pPr algn="ctr"/>
            <a:r>
              <a:rPr lang="en-US" b="1" dirty="0" smtClean="0">
                <a:solidFill>
                  <a:schemeClr val="tx1"/>
                </a:solidFill>
                <a:effectLst/>
                <a:latin typeface="Times New Roman" panose="02020603050405020304" pitchFamily="18" charset="0"/>
                <a:cs typeface="Times New Roman" panose="02020603050405020304" pitchFamily="18" charset="0"/>
              </a:rPr>
              <a:t>Specific learning Objectives </a:t>
            </a:r>
            <a:endParaRPr lang="en-US" sz="2325" dirty="0">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352585142"/>
              </p:ext>
            </p:extLst>
          </p:nvPr>
        </p:nvGraphicFramePr>
        <p:xfrm>
          <a:off x="323528" y="2309530"/>
          <a:ext cx="7560840" cy="4221090"/>
        </p:xfrm>
        <a:graphic>
          <a:graphicData uri="http://schemas.openxmlformats.org/drawingml/2006/table">
            <a:tbl>
              <a:tblPr firstRow="1" bandRow="1">
                <a:tableStyleId>{5C22544A-7EE6-4342-B048-85BDC9FD1C3A}</a:tableStyleId>
              </a:tblPr>
              <a:tblGrid>
                <a:gridCol w="2520280">
                  <a:extLst>
                    <a:ext uri="{9D8B030D-6E8A-4147-A177-3AD203B41FA5}">
                      <a16:colId xmlns:a16="http://schemas.microsoft.com/office/drawing/2014/main" val="3835478058"/>
                    </a:ext>
                  </a:extLst>
                </a:gridCol>
                <a:gridCol w="2520280">
                  <a:extLst>
                    <a:ext uri="{9D8B030D-6E8A-4147-A177-3AD203B41FA5}">
                      <a16:colId xmlns:a16="http://schemas.microsoft.com/office/drawing/2014/main" val="3652206149"/>
                    </a:ext>
                  </a:extLst>
                </a:gridCol>
                <a:gridCol w="2520280">
                  <a:extLst>
                    <a:ext uri="{9D8B030D-6E8A-4147-A177-3AD203B41FA5}">
                      <a16:colId xmlns:a16="http://schemas.microsoft.com/office/drawing/2014/main" val="3828276593"/>
                    </a:ext>
                  </a:extLst>
                </a:gridCol>
              </a:tblGrid>
              <a:tr h="703515">
                <a:tc>
                  <a:txBody>
                    <a:bodyPr/>
                    <a:lstStyle/>
                    <a:p>
                      <a:pPr algn="ctr"/>
                      <a:r>
                        <a:rPr lang="en-US" sz="2000" dirty="0" smtClean="0"/>
                        <a:t>CORE AREAS</a:t>
                      </a:r>
                      <a:endParaRPr lang="en-US" sz="2000" dirty="0"/>
                    </a:p>
                  </a:txBody>
                  <a:tcPr marL="68580" marR="68580" marT="34290" marB="34290"/>
                </a:tc>
                <a:tc>
                  <a:txBody>
                    <a:bodyPr/>
                    <a:lstStyle/>
                    <a:p>
                      <a:pPr algn="ctr"/>
                      <a:r>
                        <a:rPr lang="en-US" sz="2000" dirty="0" smtClean="0"/>
                        <a:t>DOMAIN</a:t>
                      </a:r>
                      <a:endParaRPr lang="en-US" sz="2000" dirty="0"/>
                    </a:p>
                  </a:txBody>
                  <a:tcPr marL="68580" marR="68580" marT="34290" marB="34290"/>
                </a:tc>
                <a:tc>
                  <a:txBody>
                    <a:bodyPr/>
                    <a:lstStyle/>
                    <a:p>
                      <a:pPr algn="ctr"/>
                      <a:r>
                        <a:rPr lang="en-US" sz="2000" dirty="0" smtClean="0"/>
                        <a:t>CATEGORY</a:t>
                      </a:r>
                      <a:endParaRPr lang="en-US" sz="2000" dirty="0"/>
                    </a:p>
                  </a:txBody>
                  <a:tcPr marL="68580" marR="68580" marT="34290" marB="34290"/>
                </a:tc>
                <a:extLst>
                  <a:ext uri="{0D108BD9-81ED-4DB2-BD59-A6C34878D82A}">
                    <a16:rowId xmlns:a16="http://schemas.microsoft.com/office/drawing/2014/main" val="3303900876"/>
                  </a:ext>
                </a:extLst>
              </a:tr>
              <a:tr h="703515">
                <a:tc>
                  <a:txBody>
                    <a:bodyPr/>
                    <a:lstStyle/>
                    <a:p>
                      <a:r>
                        <a:rPr lang="en-US" sz="2000" dirty="0" smtClean="0"/>
                        <a:t>DEFINITIONS</a:t>
                      </a:r>
                      <a:endParaRPr lang="en-US" sz="2000" dirty="0"/>
                    </a:p>
                  </a:txBody>
                  <a:tcPr marL="68580" marR="68580" marT="34290" marB="34290"/>
                </a:tc>
                <a:tc>
                  <a:txBody>
                    <a:bodyPr/>
                    <a:lstStyle/>
                    <a:p>
                      <a:r>
                        <a:rPr lang="en-US" sz="2000" dirty="0" smtClean="0"/>
                        <a:t>AFFECTIVE</a:t>
                      </a:r>
                      <a:endParaRPr lang="en-US" sz="2000" dirty="0"/>
                    </a:p>
                  </a:txBody>
                  <a:tcPr marL="68580" marR="68580" marT="34290" marB="34290"/>
                </a:tc>
                <a:tc>
                  <a:txBody>
                    <a:bodyPr/>
                    <a:lstStyle/>
                    <a:p>
                      <a:r>
                        <a:rPr lang="en-US" sz="2000" dirty="0" smtClean="0"/>
                        <a:t>DESIRE TO KNOW</a:t>
                      </a:r>
                      <a:endParaRPr lang="en-US" sz="2000" dirty="0"/>
                    </a:p>
                  </a:txBody>
                  <a:tcPr marL="68580" marR="68580" marT="34290" marB="34290"/>
                </a:tc>
                <a:extLst>
                  <a:ext uri="{0D108BD9-81ED-4DB2-BD59-A6C34878D82A}">
                    <a16:rowId xmlns:a16="http://schemas.microsoft.com/office/drawing/2014/main" val="4062821912"/>
                  </a:ext>
                </a:extLst>
              </a:tr>
              <a:tr h="703515">
                <a:tc>
                  <a:txBody>
                    <a:bodyPr/>
                    <a:lstStyle/>
                    <a:p>
                      <a:r>
                        <a:rPr lang="en-US" sz="2000" dirty="0" smtClean="0"/>
                        <a:t>ACTIVE COMPONENTS</a:t>
                      </a:r>
                      <a:endParaRPr lang="en-US" sz="2000" dirty="0"/>
                    </a:p>
                  </a:txBody>
                  <a:tcPr marL="68580" marR="68580" marT="34290" marB="34290"/>
                </a:tc>
                <a:tc>
                  <a:txBody>
                    <a:bodyPr/>
                    <a:lstStyle/>
                    <a:p>
                      <a:r>
                        <a:rPr lang="en-US" sz="2000" dirty="0" smtClean="0"/>
                        <a:t>COGNITIVE</a:t>
                      </a:r>
                      <a:endParaRPr lang="en-US" sz="20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MUST KNOW</a:t>
                      </a:r>
                    </a:p>
                  </a:txBody>
                  <a:tcPr marL="68580" marR="68580" marT="34290" marB="34290"/>
                </a:tc>
                <a:extLst>
                  <a:ext uri="{0D108BD9-81ED-4DB2-BD59-A6C34878D82A}">
                    <a16:rowId xmlns:a16="http://schemas.microsoft.com/office/drawing/2014/main" val="1545171783"/>
                  </a:ext>
                </a:extLst>
              </a:tr>
              <a:tr h="703515">
                <a:tc>
                  <a:txBody>
                    <a:bodyPr/>
                    <a:lstStyle/>
                    <a:p>
                      <a:r>
                        <a:rPr lang="en-US" sz="2000" dirty="0" smtClean="0"/>
                        <a:t>PASSIVE COMPONENTS</a:t>
                      </a:r>
                      <a:endParaRPr lang="en-US" sz="2000" dirty="0"/>
                    </a:p>
                  </a:txBody>
                  <a:tcPr marL="68580" marR="68580" marT="34290" marB="34290"/>
                </a:tc>
                <a:tc>
                  <a:txBody>
                    <a:bodyPr/>
                    <a:lstStyle/>
                    <a:p>
                      <a:r>
                        <a:rPr lang="en-US" sz="2000" dirty="0" smtClean="0"/>
                        <a:t>COGNITIVE</a:t>
                      </a:r>
                      <a:endParaRPr lang="en-US" sz="2000" dirty="0"/>
                    </a:p>
                  </a:txBody>
                  <a:tcPr marL="68580" marR="68580" marT="34290" marB="34290"/>
                </a:tc>
                <a:tc>
                  <a:txBody>
                    <a:bodyPr/>
                    <a:lstStyle/>
                    <a:p>
                      <a:r>
                        <a:rPr lang="en-US" sz="2000" dirty="0" smtClean="0"/>
                        <a:t>MUST KNOW</a:t>
                      </a:r>
                      <a:endParaRPr lang="en-US" sz="2000" dirty="0"/>
                    </a:p>
                  </a:txBody>
                  <a:tcPr marL="68580" marR="68580" marT="34290" marB="34290"/>
                </a:tc>
                <a:extLst>
                  <a:ext uri="{0D108BD9-81ED-4DB2-BD59-A6C34878D82A}">
                    <a16:rowId xmlns:a16="http://schemas.microsoft.com/office/drawing/2014/main" val="218556853"/>
                  </a:ext>
                </a:extLst>
              </a:tr>
              <a:tr h="703515">
                <a:tc>
                  <a:txBody>
                    <a:bodyPr/>
                    <a:lstStyle/>
                    <a:p>
                      <a:r>
                        <a:rPr lang="en-US" sz="2000" dirty="0" smtClean="0"/>
                        <a:t>EDGEWISE</a:t>
                      </a:r>
                      <a:endParaRPr lang="en-US" sz="20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COGNITIVE</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mn-cs"/>
                        </a:rPr>
                        <a:t>MUST </a:t>
                      </a:r>
                      <a:r>
                        <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mn-cs"/>
                        </a:rPr>
                        <a:t>KNOW</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68580" marR="68580" marT="34290" marB="34290"/>
                </a:tc>
                <a:extLst>
                  <a:ext uri="{0D108BD9-81ED-4DB2-BD59-A6C34878D82A}">
                    <a16:rowId xmlns:a16="http://schemas.microsoft.com/office/drawing/2014/main" val="158370348"/>
                  </a:ext>
                </a:extLst>
              </a:tr>
              <a:tr h="703515">
                <a:tc>
                  <a:txBody>
                    <a:bodyPr/>
                    <a:lstStyle/>
                    <a:p>
                      <a:r>
                        <a:rPr lang="en-US" sz="2000" dirty="0" smtClean="0"/>
                        <a:t>BEGG’S</a:t>
                      </a:r>
                      <a:endParaRPr lang="en-US" sz="20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COGNITIVE</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mn-cs"/>
                        </a:rPr>
                        <a:t>NICE TO </a:t>
                      </a:r>
                      <a:r>
                        <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mn-cs"/>
                        </a:rPr>
                        <a:t>KNOW</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68580" marR="68580" marT="34290" marB="34290"/>
                </a:tc>
                <a:extLst>
                  <a:ext uri="{0D108BD9-81ED-4DB2-BD59-A6C34878D82A}">
                    <a16:rowId xmlns:a16="http://schemas.microsoft.com/office/drawing/2014/main" val="1654817772"/>
                  </a:ext>
                </a:extLst>
              </a:tr>
            </a:tbl>
          </a:graphicData>
        </a:graphic>
      </p:graphicFrame>
    </p:spTree>
    <p:extLst>
      <p:ext uri="{BB962C8B-B14F-4D97-AF65-F5344CB8AC3E}">
        <p14:creationId xmlns:p14="http://schemas.microsoft.com/office/powerpoint/2010/main" val="2050171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dirty="0">
                <a:solidFill>
                  <a:schemeClr val="accent1">
                    <a:lumMod val="50000"/>
                  </a:schemeClr>
                </a:solidFill>
                <a:latin typeface="Times New Roman" pitchFamily="18" charset="0"/>
                <a:cs typeface="Times New Roman" pitchFamily="18" charset="0"/>
              </a:rPr>
              <a:t>Active  components:</a:t>
            </a:r>
          </a:p>
        </p:txBody>
      </p:sp>
      <p:sp>
        <p:nvSpPr>
          <p:cNvPr id="3" name="Content Placeholder 2"/>
          <p:cNvSpPr>
            <a:spLocks noGrp="1"/>
          </p:cNvSpPr>
          <p:nvPr>
            <p:ph idx="1"/>
          </p:nvPr>
        </p:nvSpPr>
        <p:spPr>
          <a:xfrm>
            <a:off x="457200" y="990600"/>
            <a:ext cx="7239000" cy="5465136"/>
          </a:xfrm>
        </p:spPr>
        <p:txBody>
          <a:bodyPr>
            <a:normAutofit/>
          </a:bodyPr>
          <a:lstStyle/>
          <a:p>
            <a:pPr>
              <a:buNone/>
            </a:pPr>
            <a:r>
              <a:rPr lang="en-US" sz="4000" dirty="0">
                <a:solidFill>
                  <a:schemeClr val="accent1">
                    <a:lumMod val="50000"/>
                  </a:schemeClr>
                </a:solidFill>
                <a:latin typeface="Times New Roman" pitchFamily="18" charset="0"/>
                <a:cs typeface="Times New Roman" pitchFamily="18" charset="0"/>
              </a:rPr>
              <a:t>Arch wires:</a:t>
            </a:r>
          </a:p>
          <a:p>
            <a:pPr>
              <a:buNone/>
            </a:pPr>
            <a:endParaRPr lang="en-US" sz="4000" dirty="0">
              <a:solidFill>
                <a:schemeClr val="accent1">
                  <a:lumMod val="50000"/>
                </a:schemeClr>
              </a:solidFill>
              <a:latin typeface="Showcard Gothic" pitchFamily="82" charset="0"/>
            </a:endParaRPr>
          </a:p>
          <a:p>
            <a:pPr algn="just">
              <a:lnSpc>
                <a:spcPct val="150000"/>
              </a:lnSpc>
            </a:pPr>
            <a:r>
              <a:rPr lang="en-US" sz="2800" dirty="0">
                <a:latin typeface="Times New Roman" pitchFamily="18" charset="0"/>
                <a:cs typeface="Times New Roman" pitchFamily="18" charset="0"/>
              </a:rPr>
              <a:t>They bring about various tooth movement through the medium of brackets and </a:t>
            </a:r>
            <a:r>
              <a:rPr lang="en-US" sz="2800" dirty="0" err="1">
                <a:latin typeface="Times New Roman" pitchFamily="18" charset="0"/>
                <a:cs typeface="Times New Roman" pitchFamily="18" charset="0"/>
              </a:rPr>
              <a:t>buccal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tubes,which</a:t>
            </a:r>
            <a:r>
              <a:rPr lang="en-US" sz="2800" dirty="0">
                <a:latin typeface="Times New Roman" pitchFamily="18" charset="0"/>
                <a:cs typeface="Times New Roman" pitchFamily="18" charset="0"/>
              </a:rPr>
              <a:t> act as handles to the teeth.</a:t>
            </a:r>
          </a:p>
        </p:txBody>
      </p:sp>
      <p:pic>
        <p:nvPicPr>
          <p:cNvPr id="1026" name="Picture 2"/>
          <p:cNvPicPr>
            <a:picLocks noChangeAspect="1" noChangeArrowheads="1"/>
          </p:cNvPicPr>
          <p:nvPr/>
        </p:nvPicPr>
        <p:blipFill>
          <a:blip r:embed="rId2"/>
          <a:srcRect/>
          <a:stretch>
            <a:fillRect/>
          </a:stretch>
        </p:blipFill>
        <p:spPr bwMode="auto">
          <a:xfrm>
            <a:off x="1981200" y="4343400"/>
            <a:ext cx="4762500" cy="22098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0" y="0"/>
            <a:ext cx="8153400" cy="68580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dirty="0">
                <a:solidFill>
                  <a:schemeClr val="tx2">
                    <a:lumMod val="75000"/>
                  </a:schemeClr>
                </a:solidFill>
                <a:latin typeface="Times New Roman" pitchFamily="18" charset="0"/>
                <a:cs typeface="Times New Roman" pitchFamily="18" charset="0"/>
              </a:rPr>
              <a:t>Ideal  requirements:</a:t>
            </a:r>
          </a:p>
        </p:txBody>
      </p:sp>
      <p:sp>
        <p:nvSpPr>
          <p:cNvPr id="3" name="Content Placeholder 2"/>
          <p:cNvSpPr>
            <a:spLocks noGrp="1"/>
          </p:cNvSpPr>
          <p:nvPr>
            <p:ph idx="1"/>
          </p:nvPr>
        </p:nvSpPr>
        <p:spPr>
          <a:xfrm>
            <a:off x="457200" y="990600"/>
            <a:ext cx="7239000" cy="5465136"/>
          </a:xfrm>
        </p:spPr>
        <p:txBody>
          <a:bodyPr>
            <a:normAutofit lnSpcReduction="10000"/>
          </a:bodyPr>
          <a:lstStyle/>
          <a:p>
            <a:pPr algn="just">
              <a:lnSpc>
                <a:spcPct val="150000"/>
              </a:lnSpc>
              <a:buNone/>
            </a:pPr>
            <a:r>
              <a:rPr lang="en-US" sz="2800" b="1" dirty="0" smtClean="0">
                <a:latin typeface="Times New Roman" pitchFamily="18" charset="0"/>
                <a:cs typeface="Times New Roman" pitchFamily="18" charset="0"/>
              </a:rPr>
              <a:t>SPRING  BACK:</a:t>
            </a:r>
          </a:p>
          <a:p>
            <a:pPr algn="just">
              <a:lnSpc>
                <a:spcPct val="150000"/>
              </a:lnSpc>
              <a:buFont typeface="Arial" pitchFamily="34" charset="0"/>
              <a:buChar char="•"/>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the measure of how far a wire can be deflected without forming permanent deformation.</a:t>
            </a:r>
          </a:p>
          <a:p>
            <a:pPr algn="just">
              <a:lnSpc>
                <a:spcPct val="150000"/>
              </a:lnSpc>
              <a:buFont typeface="Arial" pitchFamily="34" charset="0"/>
              <a:buChar char="•"/>
            </a:pPr>
            <a:r>
              <a:rPr lang="en-US" dirty="0">
                <a:latin typeface="Times New Roman" pitchFamily="18" charset="0"/>
                <a:cs typeface="Times New Roman" pitchFamily="18" charset="0"/>
              </a:rPr>
              <a:t>A wire should posses high spring back which results in an increase in its range of action.</a:t>
            </a:r>
          </a:p>
          <a:p>
            <a:pPr algn="just">
              <a:lnSpc>
                <a:spcPct val="150000"/>
              </a:lnSpc>
              <a:buNone/>
            </a:pPr>
            <a:r>
              <a:rPr lang="en-US" dirty="0">
                <a:latin typeface="Times New Roman" pitchFamily="18" charset="0"/>
                <a:cs typeface="Times New Roman" pitchFamily="18" charset="0"/>
              </a:rPr>
              <a:t>stiffness:</a:t>
            </a:r>
          </a:p>
          <a:p>
            <a:pPr algn="just">
              <a:lnSpc>
                <a:spcPct val="150000"/>
              </a:lnSpc>
              <a:buFont typeface="Arial" pitchFamily="34" charset="0"/>
              <a:buChar char="•"/>
            </a:pPr>
            <a:r>
              <a:rPr lang="en-US" dirty="0">
                <a:latin typeface="Times New Roman" pitchFamily="18" charset="0"/>
                <a:cs typeface="Times New Roman" pitchFamily="18" charset="0"/>
              </a:rPr>
              <a:t>Presence of low stiffness provide the ability to apply lower forces and a more constant force over time.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239000" cy="441960"/>
          </a:xfrm>
        </p:spPr>
        <p:txBody>
          <a:bodyPr>
            <a:noAutofit/>
          </a:bodyPr>
          <a:lstStyle/>
          <a:p>
            <a:r>
              <a:rPr lang="en-US" sz="3200" dirty="0">
                <a:solidFill>
                  <a:schemeClr val="tx1"/>
                </a:solidFill>
                <a:latin typeface="Times New Roman" pitchFamily="18" charset="0"/>
                <a:cs typeface="Times New Roman" pitchFamily="18" charset="0"/>
              </a:rPr>
              <a:t>formability:</a:t>
            </a:r>
          </a:p>
        </p:txBody>
      </p:sp>
      <p:sp>
        <p:nvSpPr>
          <p:cNvPr id="3" name="Content Placeholder 2"/>
          <p:cNvSpPr>
            <a:spLocks noGrp="1"/>
          </p:cNvSpPr>
          <p:nvPr>
            <p:ph idx="1"/>
          </p:nvPr>
        </p:nvSpPr>
        <p:spPr>
          <a:xfrm>
            <a:off x="457200" y="838200"/>
            <a:ext cx="7239000" cy="2286000"/>
          </a:xfrm>
        </p:spPr>
        <p:txBody>
          <a:bodyPr>
            <a:normAutofit/>
          </a:bodyPr>
          <a:lstStyle/>
          <a:p>
            <a:pPr algn="just">
              <a:lnSpc>
                <a:spcPct val="150000"/>
              </a:lnSpc>
            </a:pPr>
            <a:r>
              <a:rPr lang="en-US" sz="2400" dirty="0">
                <a:latin typeface="Times New Roman" pitchFamily="18" charset="0"/>
                <a:cs typeface="Times New Roman" pitchFamily="18" charset="0"/>
              </a:rPr>
              <a:t>The orthodontic arch wire material should exhibit high formability so as to bend the arch wire into desired configuration such as coils, loops, etc., without fracturing the wire.</a:t>
            </a:r>
          </a:p>
          <a:p>
            <a:pPr>
              <a:buNone/>
            </a:pPr>
            <a:endParaRPr lang="en-US" sz="2400" dirty="0">
              <a:latin typeface="Aharoni" pitchFamily="2" charset="-79"/>
              <a:cs typeface="Aharoni" pitchFamily="2" charset="-79"/>
            </a:endParaRPr>
          </a:p>
        </p:txBody>
      </p:sp>
      <p:sp>
        <p:nvSpPr>
          <p:cNvPr id="5" name="TextBox 4"/>
          <p:cNvSpPr txBox="1"/>
          <p:nvPr/>
        </p:nvSpPr>
        <p:spPr>
          <a:xfrm>
            <a:off x="381000" y="3239869"/>
            <a:ext cx="3657600" cy="646331"/>
          </a:xfrm>
          <a:prstGeom prst="rect">
            <a:avLst/>
          </a:prstGeom>
          <a:noFill/>
        </p:spPr>
        <p:txBody>
          <a:bodyPr wrap="square" rtlCol="0">
            <a:spAutoFit/>
          </a:bodyPr>
          <a:lstStyle/>
          <a:p>
            <a:r>
              <a:rPr lang="en-US" sz="3600" b="1" dirty="0">
                <a:latin typeface="Times New Roman" pitchFamily="18" charset="0"/>
                <a:cs typeface="Times New Roman" pitchFamily="18" charset="0"/>
              </a:rPr>
              <a:t>RESILIENCE :</a:t>
            </a:r>
          </a:p>
        </p:txBody>
      </p:sp>
      <p:sp>
        <p:nvSpPr>
          <p:cNvPr id="6" name="TextBox 5"/>
          <p:cNvSpPr txBox="1"/>
          <p:nvPr/>
        </p:nvSpPr>
        <p:spPr>
          <a:xfrm>
            <a:off x="381000" y="4038600"/>
            <a:ext cx="7620000" cy="2262158"/>
          </a:xfrm>
          <a:prstGeom prst="rect">
            <a:avLst/>
          </a:prstGeom>
          <a:noFill/>
        </p:spPr>
        <p:txBody>
          <a:bodyPr wrap="square" rtlCol="0">
            <a:spAutoFit/>
          </a:bodyPr>
          <a:lstStyle/>
          <a:p>
            <a:pPr algn="just">
              <a:lnSpc>
                <a:spcPct val="150000"/>
              </a:lnSpc>
            </a:pPr>
            <a:r>
              <a:rPr lang="en-US" sz="2400" dirty="0">
                <a:latin typeface="Times New Roman" pitchFamily="18" charset="0"/>
                <a:cs typeface="Times New Roman" pitchFamily="18" charset="0"/>
              </a:rPr>
              <a:t>Resilience is the amount of force the wire can withstand before permanent deformation. Arch wires should exhibit high resilience so as to increase the working range of the appliance.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33400" y="533400"/>
            <a:ext cx="6629400" cy="1077218"/>
          </a:xfrm>
          <a:prstGeom prst="rect">
            <a:avLst/>
          </a:prstGeom>
          <a:noFill/>
        </p:spPr>
        <p:txBody>
          <a:bodyPr wrap="square" rtlCol="0">
            <a:spAutoFit/>
          </a:bodyPr>
          <a:lstStyle/>
          <a:p>
            <a:r>
              <a:rPr lang="en-US" sz="3200" b="1" dirty="0">
                <a:latin typeface="Times New Roman" pitchFamily="18" charset="0"/>
                <a:cs typeface="Times New Roman" pitchFamily="18" charset="0"/>
              </a:rPr>
              <a:t>BIOCOMPATILITY And environment stability </a:t>
            </a:r>
            <a:r>
              <a:rPr lang="en-US" sz="3200" b="1" dirty="0">
                <a:latin typeface="Showcard Gothic" pitchFamily="82" charset="0"/>
              </a:rPr>
              <a:t>:</a:t>
            </a:r>
          </a:p>
        </p:txBody>
      </p:sp>
      <p:sp>
        <p:nvSpPr>
          <p:cNvPr id="7" name="TextBox 6"/>
          <p:cNvSpPr txBox="1"/>
          <p:nvPr/>
        </p:nvSpPr>
        <p:spPr>
          <a:xfrm>
            <a:off x="609600" y="1752600"/>
            <a:ext cx="6629400" cy="3349956"/>
          </a:xfrm>
          <a:prstGeom prst="rect">
            <a:avLst/>
          </a:prstGeom>
          <a:noFill/>
        </p:spPr>
        <p:txBody>
          <a:bodyPr wrap="square" rtlCol="0">
            <a:spAutoFit/>
          </a:bodyPr>
          <a:lstStyle/>
          <a:p>
            <a:pPr algn="just">
              <a:lnSpc>
                <a:spcPct val="150000"/>
              </a:lnSpc>
            </a:pPr>
            <a:r>
              <a:rPr lang="en-US" sz="2400" dirty="0">
                <a:latin typeface="Times New Roman" pitchFamily="18" charset="0"/>
                <a:cs typeface="Times New Roman" pitchFamily="18" charset="0"/>
              </a:rPr>
              <a:t>Orthodontic arch wires should exhibit resistance to tarnish and corrosion and should be non-toxic. The material should maintain should its desirable properties for extended periods of time after manufacture</a:t>
            </a:r>
          </a:p>
          <a:p>
            <a:pPr algn="just">
              <a:lnSpc>
                <a:spcPct val="150000"/>
              </a:lnSpc>
            </a:pPr>
            <a:r>
              <a:rPr lang="en-US" sz="2400" dirty="0">
                <a:latin typeface="Times New Roman" pitchFamily="18" charset="0"/>
                <a:cs typeface="Times New Roman" pitchFamily="18" charset="0"/>
              </a:rPr>
              <a:t>. </a:t>
            </a:r>
          </a:p>
        </p:txBody>
      </p:sp>
      <p:sp>
        <p:nvSpPr>
          <p:cNvPr id="10" name="Title 9"/>
          <p:cNvSpPr>
            <a:spLocks noGrp="1"/>
          </p:cNvSpPr>
          <p:nvPr>
            <p:ph type="title"/>
          </p:nvPr>
        </p:nvSpPr>
        <p:spPr>
          <a:xfrm>
            <a:off x="381000" y="4800600"/>
            <a:ext cx="3505200" cy="533400"/>
          </a:xfrm>
        </p:spPr>
        <p:txBody>
          <a:bodyPr>
            <a:normAutofit fontScale="90000"/>
          </a:bodyPr>
          <a:lstStyle/>
          <a:p>
            <a:r>
              <a:rPr lang="en-US" sz="3600" dirty="0" err="1">
                <a:solidFill>
                  <a:schemeClr val="tx1"/>
                </a:solidFill>
                <a:latin typeface="Times New Roman" pitchFamily="18" charset="0"/>
                <a:cs typeface="Times New Roman" pitchFamily="18" charset="0"/>
              </a:rPr>
              <a:t>Joinability</a:t>
            </a:r>
            <a:r>
              <a:rPr lang="en-US" sz="3600" dirty="0">
                <a:solidFill>
                  <a:schemeClr val="tx1"/>
                </a:solidFill>
                <a:latin typeface="Times New Roman" pitchFamily="18" charset="0"/>
                <a:cs typeface="Times New Roman" pitchFamily="18" charset="0"/>
              </a:rPr>
              <a:t>:</a:t>
            </a:r>
            <a:r>
              <a:rPr lang="en-US" sz="3600" dirty="0">
                <a:solidFill>
                  <a:schemeClr val="tx1"/>
                </a:solidFill>
                <a:latin typeface="Showcard Gothic" pitchFamily="82" charset="0"/>
              </a:rPr>
              <a:t>   </a:t>
            </a:r>
            <a:br>
              <a:rPr lang="en-US" sz="3600" dirty="0">
                <a:solidFill>
                  <a:schemeClr val="tx1"/>
                </a:solidFill>
                <a:latin typeface="Showcard Gothic" pitchFamily="82" charset="0"/>
              </a:rPr>
            </a:br>
            <a:endParaRPr lang="en-US" sz="3600" dirty="0">
              <a:solidFill>
                <a:schemeClr val="tx1"/>
              </a:solidFill>
              <a:latin typeface="Showcard Gothic" pitchFamily="82" charset="0"/>
            </a:endParaRPr>
          </a:p>
        </p:txBody>
      </p:sp>
      <p:sp>
        <p:nvSpPr>
          <p:cNvPr id="9" name="Text Placeholder 8"/>
          <p:cNvSpPr>
            <a:spLocks noGrp="1"/>
          </p:cNvSpPr>
          <p:nvPr>
            <p:ph type="body" idx="1"/>
          </p:nvPr>
        </p:nvSpPr>
        <p:spPr>
          <a:xfrm>
            <a:off x="457200" y="5334000"/>
            <a:ext cx="6477000" cy="1143000"/>
          </a:xfrm>
        </p:spPr>
        <p:txBody>
          <a:bodyPr>
            <a:noAutofit/>
          </a:bodyPr>
          <a:lstStyle/>
          <a:p>
            <a:pPr algn="just">
              <a:lnSpc>
                <a:spcPct val="150000"/>
              </a:lnSpc>
            </a:pPr>
            <a:r>
              <a:rPr lang="en-US" sz="2800" dirty="0">
                <a:latin typeface="Times New Roman" pitchFamily="18" charset="0"/>
                <a:cs typeface="Times New Roman" pitchFamily="18" charset="0"/>
              </a:rPr>
              <a:t>The wires should be </a:t>
            </a:r>
            <a:r>
              <a:rPr lang="en-US" sz="2800" dirty="0" err="1">
                <a:latin typeface="Times New Roman" pitchFamily="18" charset="0"/>
                <a:cs typeface="Times New Roman" pitchFamily="18" charset="0"/>
              </a:rPr>
              <a:t>ammendable</a:t>
            </a:r>
            <a:r>
              <a:rPr lang="en-US" sz="2800" dirty="0">
                <a:latin typeface="Times New Roman" pitchFamily="18" charset="0"/>
                <a:cs typeface="Times New Roman" pitchFamily="18" charset="0"/>
              </a:rPr>
              <a:t> to welding and soldering</a:t>
            </a:r>
            <a:r>
              <a:rPr lang="en-US" sz="2800" dirty="0">
                <a:latin typeface="Aharoni" pitchFamily="2" charset="-79"/>
                <a:cs typeface="Aharoni" pitchFamily="2" charset="-79"/>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dirty="0">
                <a:solidFill>
                  <a:schemeClr val="bg2">
                    <a:lumMod val="25000"/>
                  </a:schemeClr>
                </a:solidFill>
                <a:latin typeface="Times New Roman" pitchFamily="18" charset="0"/>
                <a:cs typeface="Times New Roman" pitchFamily="18" charset="0"/>
              </a:rPr>
              <a:t>Elastics:</a:t>
            </a:r>
          </a:p>
        </p:txBody>
      </p:sp>
      <p:sp>
        <p:nvSpPr>
          <p:cNvPr id="3" name="Content Placeholder 2"/>
          <p:cNvSpPr>
            <a:spLocks noGrp="1"/>
          </p:cNvSpPr>
          <p:nvPr>
            <p:ph idx="1"/>
          </p:nvPr>
        </p:nvSpPr>
        <p:spPr>
          <a:xfrm>
            <a:off x="228600" y="1219200"/>
            <a:ext cx="7467600" cy="5236536"/>
          </a:xfrm>
        </p:spPr>
        <p:txBody>
          <a:bodyPr/>
          <a:lstStyle/>
          <a:p>
            <a:pPr marL="514350" indent="-514350" algn="just">
              <a:lnSpc>
                <a:spcPct val="150000"/>
              </a:lnSpc>
              <a:buFont typeface="Arial" pitchFamily="34" charset="0"/>
              <a:buChar char="•"/>
            </a:pPr>
            <a:r>
              <a:rPr lang="en-US" dirty="0">
                <a:latin typeface="Times New Roman" pitchFamily="18" charset="0"/>
                <a:cs typeface="Times New Roman" pitchFamily="18" charset="0"/>
              </a:rPr>
              <a:t>Made up of latex</a:t>
            </a:r>
          </a:p>
          <a:p>
            <a:pPr marL="514350" indent="-514350" algn="just">
              <a:lnSpc>
                <a:spcPct val="150000"/>
              </a:lnSpc>
              <a:buFont typeface="Arial" pitchFamily="34" charset="0"/>
              <a:buChar char="•"/>
            </a:pPr>
            <a:r>
              <a:rPr lang="en-US" dirty="0">
                <a:latin typeface="Times New Roman" pitchFamily="18" charset="0"/>
                <a:cs typeface="Times New Roman" pitchFamily="18" charset="0"/>
              </a:rPr>
              <a:t>Force applied by these elastics depend upon their diameter</a:t>
            </a:r>
          </a:p>
          <a:p>
            <a:pPr marL="514350" indent="-514350" algn="just">
              <a:lnSpc>
                <a:spcPct val="150000"/>
              </a:lnSpc>
              <a:buFont typeface="Arial" pitchFamily="34" charset="0"/>
              <a:buChar char="•"/>
            </a:pPr>
            <a:r>
              <a:rPr lang="en-US" dirty="0">
                <a:latin typeface="Times New Roman" pitchFamily="18" charset="0"/>
                <a:cs typeface="Times New Roman" pitchFamily="18" charset="0"/>
              </a:rPr>
              <a:t>Used for closure of space to correct open bites, treatment of cross bite, and to correct inter arch relationship.</a:t>
            </a:r>
          </a:p>
          <a:p>
            <a:pPr marL="514350" indent="-514350">
              <a:buFont typeface="Arial" pitchFamily="34" charset="0"/>
              <a:buChar char="•"/>
            </a:pPr>
            <a:endParaRPr lang="en-US" dirty="0">
              <a:latin typeface="Aharoni" pitchFamily="2" charset="-79"/>
              <a:cs typeface="Aharoni" pitchFamily="2" charset="-79"/>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1.jpg"/>
          <p:cNvPicPr>
            <a:picLocks noChangeAspect="1"/>
          </p:cNvPicPr>
          <p:nvPr/>
        </p:nvPicPr>
        <p:blipFill>
          <a:blip r:embed="rId2"/>
          <a:stretch>
            <a:fillRect/>
          </a:stretch>
        </p:blipFill>
        <p:spPr>
          <a:xfrm>
            <a:off x="304800" y="190500"/>
            <a:ext cx="3505200" cy="2628900"/>
          </a:xfrm>
          <a:prstGeom prst="rect">
            <a:avLst/>
          </a:prstGeom>
        </p:spPr>
      </p:pic>
      <p:pic>
        <p:nvPicPr>
          <p:cNvPr id="3" name="Picture 2" descr="e2.jpg"/>
          <p:cNvPicPr>
            <a:picLocks noChangeAspect="1"/>
          </p:cNvPicPr>
          <p:nvPr/>
        </p:nvPicPr>
        <p:blipFill>
          <a:blip r:embed="rId3"/>
          <a:stretch>
            <a:fillRect/>
          </a:stretch>
        </p:blipFill>
        <p:spPr>
          <a:xfrm>
            <a:off x="4191000" y="228600"/>
            <a:ext cx="3581400" cy="2590800"/>
          </a:xfrm>
          <a:prstGeom prst="rect">
            <a:avLst/>
          </a:prstGeom>
        </p:spPr>
      </p:pic>
      <p:pic>
        <p:nvPicPr>
          <p:cNvPr id="4" name="Picture 3" descr="e3.jpg"/>
          <p:cNvPicPr>
            <a:picLocks noChangeAspect="1"/>
          </p:cNvPicPr>
          <p:nvPr/>
        </p:nvPicPr>
        <p:blipFill>
          <a:blip r:embed="rId4"/>
          <a:stretch>
            <a:fillRect/>
          </a:stretch>
        </p:blipFill>
        <p:spPr>
          <a:xfrm>
            <a:off x="381000" y="3276600"/>
            <a:ext cx="3429000" cy="3124200"/>
          </a:xfrm>
          <a:prstGeom prst="rect">
            <a:avLst/>
          </a:prstGeom>
        </p:spPr>
      </p:pic>
      <p:pic>
        <p:nvPicPr>
          <p:cNvPr id="5" name="Picture 4" descr="e4.jpg"/>
          <p:cNvPicPr>
            <a:picLocks noChangeAspect="1"/>
          </p:cNvPicPr>
          <p:nvPr/>
        </p:nvPicPr>
        <p:blipFill>
          <a:blip r:embed="rId5"/>
          <a:stretch>
            <a:fillRect/>
          </a:stretch>
        </p:blipFill>
        <p:spPr>
          <a:xfrm>
            <a:off x="4191000" y="3276600"/>
            <a:ext cx="3390900" cy="29718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391400" cy="518160"/>
          </a:xfrm>
        </p:spPr>
        <p:txBody>
          <a:bodyPr>
            <a:normAutofit fontScale="90000"/>
          </a:bodyPr>
          <a:lstStyle/>
          <a:p>
            <a:r>
              <a:rPr lang="en-US" dirty="0">
                <a:solidFill>
                  <a:schemeClr val="bg2">
                    <a:lumMod val="25000"/>
                  </a:schemeClr>
                </a:solidFill>
                <a:latin typeface="Times New Roman" pitchFamily="18" charset="0"/>
                <a:cs typeface="Times New Roman" pitchFamily="18" charset="0"/>
              </a:rPr>
              <a:t>Types  of  elastics:</a:t>
            </a:r>
          </a:p>
        </p:txBody>
      </p:sp>
      <p:sp>
        <p:nvSpPr>
          <p:cNvPr id="3" name="Content Placeholder 2"/>
          <p:cNvSpPr>
            <a:spLocks noGrp="1"/>
          </p:cNvSpPr>
          <p:nvPr>
            <p:ph idx="1"/>
          </p:nvPr>
        </p:nvSpPr>
        <p:spPr>
          <a:xfrm>
            <a:off x="318751" y="1052736"/>
            <a:ext cx="7647384" cy="5465136"/>
          </a:xfrm>
        </p:spPr>
        <p:txBody>
          <a:bodyPr>
            <a:noAutofit/>
          </a:bodyPr>
          <a:lstStyle/>
          <a:p>
            <a:pPr algn="just"/>
            <a:r>
              <a:rPr lang="en-US" sz="2400" b="1" dirty="0">
                <a:latin typeface="Times New Roman" pitchFamily="18" charset="0"/>
                <a:cs typeface="Times New Roman" pitchFamily="18" charset="0"/>
              </a:rPr>
              <a:t>Class  I  elastics:</a:t>
            </a:r>
          </a:p>
          <a:p>
            <a:pPr algn="just">
              <a:buFont typeface="Arial" pitchFamily="34" charset="0"/>
              <a:buChar char="•"/>
            </a:pPr>
            <a:r>
              <a:rPr lang="en-US" sz="2400" dirty="0">
                <a:latin typeface="Times New Roman" pitchFamily="18" charset="0"/>
                <a:cs typeface="Times New Roman" pitchFamily="18" charset="0"/>
              </a:rPr>
              <a:t>They are intra arch elastics stretched between the molars and the </a:t>
            </a:r>
            <a:r>
              <a:rPr lang="en-US" sz="2400" dirty="0" err="1">
                <a:latin typeface="Times New Roman" pitchFamily="18" charset="0"/>
                <a:cs typeface="Times New Roman" pitchFamily="18" charset="0"/>
              </a:rPr>
              <a:t>anteriors</a:t>
            </a:r>
            <a:r>
              <a:rPr lang="en-US" sz="2400" dirty="0">
                <a:latin typeface="Times New Roman" pitchFamily="18" charset="0"/>
                <a:cs typeface="Times New Roman" pitchFamily="18" charset="0"/>
              </a:rPr>
              <a:t>.</a:t>
            </a:r>
          </a:p>
          <a:p>
            <a:pPr algn="just">
              <a:buFont typeface="Arial" pitchFamily="34" charset="0"/>
              <a:buChar char="•"/>
            </a:pPr>
            <a:r>
              <a:rPr lang="en-US" sz="2400" dirty="0">
                <a:latin typeface="Times New Roman" pitchFamily="18" charset="0"/>
                <a:cs typeface="Times New Roman" pitchFamily="18" charset="0"/>
              </a:rPr>
              <a:t>They are generally used for closure of  space, and retraction of teeth.</a:t>
            </a:r>
          </a:p>
          <a:p>
            <a:pPr algn="just"/>
            <a:r>
              <a:rPr lang="en-US" sz="2400" b="1" dirty="0">
                <a:latin typeface="Times New Roman" pitchFamily="18" charset="0"/>
                <a:cs typeface="Times New Roman" pitchFamily="18" charset="0"/>
              </a:rPr>
              <a:t>Class  II   elastics:</a:t>
            </a:r>
          </a:p>
          <a:p>
            <a:pPr algn="just">
              <a:buFont typeface="Arial" pitchFamily="34" charset="0"/>
              <a:buChar char="•"/>
            </a:pPr>
            <a:r>
              <a:rPr lang="en-US" sz="2400" dirty="0">
                <a:latin typeface="Times New Roman" pitchFamily="18" charset="0"/>
                <a:cs typeface="Times New Roman" pitchFamily="18" charset="0"/>
              </a:rPr>
              <a:t>they are </a:t>
            </a:r>
            <a:r>
              <a:rPr lang="en-US" sz="2400" dirty="0" err="1">
                <a:latin typeface="Times New Roman" pitchFamily="18" charset="0"/>
                <a:cs typeface="Times New Roman" pitchFamily="18" charset="0"/>
              </a:rPr>
              <a:t>intermaxillary</a:t>
            </a:r>
            <a:r>
              <a:rPr lang="en-US" sz="2400" dirty="0">
                <a:latin typeface="Times New Roman" pitchFamily="18" charset="0"/>
                <a:cs typeface="Times New Roman" pitchFamily="18" charset="0"/>
              </a:rPr>
              <a:t> elastics stretched between the lower molars and not the upper </a:t>
            </a:r>
            <a:r>
              <a:rPr lang="en-US" sz="2400" dirty="0" err="1">
                <a:latin typeface="Times New Roman" pitchFamily="18" charset="0"/>
                <a:cs typeface="Times New Roman" pitchFamily="18" charset="0"/>
              </a:rPr>
              <a:t>anteriors</a:t>
            </a:r>
            <a:r>
              <a:rPr lang="en-US" sz="2400" dirty="0">
                <a:latin typeface="Times New Roman" pitchFamily="18" charset="0"/>
                <a:cs typeface="Times New Roman" pitchFamily="18" charset="0"/>
              </a:rPr>
              <a:t>.</a:t>
            </a:r>
          </a:p>
          <a:p>
            <a:pPr algn="just">
              <a:buFont typeface="Arial" pitchFamily="34" charset="0"/>
              <a:buChar char="•"/>
            </a:pPr>
            <a:r>
              <a:rPr lang="en-US" sz="2400" dirty="0">
                <a:latin typeface="Times New Roman" pitchFamily="18" charset="0"/>
                <a:cs typeface="Times New Roman" pitchFamily="18" charset="0"/>
              </a:rPr>
              <a:t>Used in the treatment of Class II malocclusions</a:t>
            </a:r>
          </a:p>
          <a:p>
            <a:pPr algn="just">
              <a:buFont typeface="Arial" pitchFamily="34" charset="0"/>
              <a:buChar char="•"/>
            </a:pPr>
            <a:r>
              <a:rPr lang="en-US" sz="2400" dirty="0">
                <a:latin typeface="Times New Roman" pitchFamily="18" charset="0"/>
                <a:cs typeface="Times New Roman" pitchFamily="18" charset="0"/>
              </a:rPr>
              <a:t>Bring about reduction of upper anterior </a:t>
            </a:r>
            <a:r>
              <a:rPr lang="en-US" sz="2400" dirty="0" err="1">
                <a:latin typeface="Times New Roman" pitchFamily="18" charset="0"/>
                <a:cs typeface="Times New Roman" pitchFamily="18" charset="0"/>
              </a:rPr>
              <a:t>proclination</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mesial</a:t>
            </a:r>
            <a:r>
              <a:rPr lang="en-US" sz="2400" dirty="0">
                <a:latin typeface="Times New Roman" pitchFamily="18" charset="0"/>
                <a:cs typeface="Times New Roman" pitchFamily="18" charset="0"/>
              </a:rPr>
              <a:t> movement of lower molars.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0040"/>
            <a:ext cx="7315200" cy="594360"/>
          </a:xfrm>
        </p:spPr>
        <p:txBody>
          <a:bodyPr>
            <a:normAutofit/>
          </a:bodyPr>
          <a:lstStyle/>
          <a:p>
            <a:r>
              <a:rPr lang="en-US" dirty="0">
                <a:solidFill>
                  <a:schemeClr val="bg2">
                    <a:lumMod val="25000"/>
                  </a:schemeClr>
                </a:solidFill>
                <a:latin typeface="Times New Roman" pitchFamily="18" charset="0"/>
                <a:cs typeface="Times New Roman" pitchFamily="18" charset="0"/>
              </a:rPr>
              <a:t>Class  iii  elastics:</a:t>
            </a:r>
          </a:p>
        </p:txBody>
      </p:sp>
      <p:sp>
        <p:nvSpPr>
          <p:cNvPr id="3" name="Content Placeholder 2"/>
          <p:cNvSpPr>
            <a:spLocks noGrp="1"/>
          </p:cNvSpPr>
          <p:nvPr>
            <p:ph idx="1"/>
          </p:nvPr>
        </p:nvSpPr>
        <p:spPr>
          <a:xfrm>
            <a:off x="152400" y="990600"/>
            <a:ext cx="7543800" cy="5715000"/>
          </a:xfrm>
        </p:spPr>
        <p:txBody>
          <a:bodyPr>
            <a:normAutofit/>
          </a:bodyPr>
          <a:lstStyle/>
          <a:p>
            <a:pPr algn="just">
              <a:lnSpc>
                <a:spcPct val="150000"/>
              </a:lnSpc>
              <a:buFont typeface="Arial" pitchFamily="34" charset="0"/>
              <a:buChar char="•"/>
            </a:pPr>
            <a:r>
              <a:rPr lang="en-US" dirty="0">
                <a:latin typeface="Times New Roman" pitchFamily="18" charset="0"/>
                <a:cs typeface="Times New Roman" pitchFamily="18" charset="0"/>
              </a:rPr>
              <a:t>They are </a:t>
            </a:r>
            <a:r>
              <a:rPr lang="en-US" dirty="0" err="1">
                <a:latin typeface="Times New Roman" pitchFamily="18" charset="0"/>
                <a:cs typeface="Times New Roman" pitchFamily="18" charset="0"/>
              </a:rPr>
              <a:t>intermaxillary</a:t>
            </a:r>
            <a:r>
              <a:rPr lang="en-US" dirty="0">
                <a:latin typeface="Times New Roman" pitchFamily="18" charset="0"/>
                <a:cs typeface="Times New Roman" pitchFamily="18" charset="0"/>
              </a:rPr>
              <a:t> elastics that are stretched between the upper molars and the lower </a:t>
            </a:r>
            <a:r>
              <a:rPr lang="en-US" dirty="0" err="1">
                <a:latin typeface="Times New Roman" pitchFamily="18" charset="0"/>
                <a:cs typeface="Times New Roman" pitchFamily="18" charset="0"/>
              </a:rPr>
              <a:t>anteriors</a:t>
            </a:r>
            <a:r>
              <a:rPr lang="en-US" dirty="0">
                <a:latin typeface="Times New Roman" pitchFamily="18" charset="0"/>
                <a:cs typeface="Times New Roman" pitchFamily="18" charset="0"/>
              </a:rPr>
              <a:t>.</a:t>
            </a:r>
          </a:p>
          <a:p>
            <a:pPr algn="just">
              <a:lnSpc>
                <a:spcPct val="150000"/>
              </a:lnSpc>
              <a:buNone/>
            </a:pPr>
            <a:endParaRPr lang="en-US" dirty="0">
              <a:latin typeface="Times New Roman" pitchFamily="18" charset="0"/>
              <a:cs typeface="Times New Roman" pitchFamily="18" charset="0"/>
            </a:endParaRPr>
          </a:p>
          <a:p>
            <a:pPr algn="just">
              <a:lnSpc>
                <a:spcPct val="150000"/>
              </a:lnSpc>
              <a:buFont typeface="Arial" pitchFamily="34" charset="0"/>
              <a:buChar char="•"/>
            </a:pPr>
            <a:r>
              <a:rPr lang="en-US" dirty="0">
                <a:latin typeface="Times New Roman" pitchFamily="18" charset="0"/>
                <a:cs typeface="Times New Roman" pitchFamily="18" charset="0"/>
              </a:rPr>
              <a:t>Used in treatment of Class III malocclusion to bring about </a:t>
            </a:r>
            <a:r>
              <a:rPr lang="en-US" dirty="0" err="1">
                <a:latin typeface="Times New Roman" pitchFamily="18" charset="0"/>
                <a:cs typeface="Times New Roman" pitchFamily="18" charset="0"/>
              </a:rPr>
              <a:t>mesial</a:t>
            </a:r>
            <a:r>
              <a:rPr lang="en-US" dirty="0">
                <a:latin typeface="Times New Roman" pitchFamily="18" charset="0"/>
                <a:cs typeface="Times New Roman" pitchFamily="18" charset="0"/>
              </a:rPr>
              <a:t> movement of upper </a:t>
            </a:r>
            <a:r>
              <a:rPr lang="en-US" dirty="0" err="1">
                <a:latin typeface="Times New Roman" pitchFamily="18" charset="0"/>
                <a:cs typeface="Times New Roman" pitchFamily="18" charset="0"/>
              </a:rPr>
              <a:t>buccal</a:t>
            </a:r>
            <a:r>
              <a:rPr lang="en-US" dirty="0">
                <a:latin typeface="Times New Roman" pitchFamily="18" charset="0"/>
                <a:cs typeface="Times New Roman" pitchFamily="18" charset="0"/>
              </a:rPr>
              <a:t> teeth and retraction  of lower </a:t>
            </a:r>
            <a:r>
              <a:rPr lang="en-US" dirty="0" err="1">
                <a:latin typeface="Times New Roman" pitchFamily="18" charset="0"/>
                <a:cs typeface="Times New Roman" pitchFamily="18" charset="0"/>
              </a:rPr>
              <a:t>anteriors</a:t>
            </a:r>
            <a:r>
              <a:rPr lang="en-US" dirty="0">
                <a:latin typeface="Times New Roman" pitchFamily="18" charset="0"/>
                <a:cs typeface="Times New Roman" pitchFamily="18" charset="0"/>
              </a:rPr>
              <a:t>.</a:t>
            </a:r>
          </a:p>
          <a:p>
            <a:pPr>
              <a:buFont typeface="Arial" pitchFamily="34" charset="0"/>
              <a:buChar char="•"/>
            </a:pPr>
            <a:endParaRPr lang="en-US" dirty="0">
              <a:latin typeface="Aharoni" pitchFamily="2" charset="-79"/>
              <a:cs typeface="Aharoni" pitchFamily="2" charset="-79"/>
            </a:endParaRPr>
          </a:p>
          <a:p>
            <a:pPr>
              <a:buFont typeface="Arial" pitchFamily="34" charset="0"/>
              <a:buChar char="•"/>
            </a:pPr>
            <a:endParaRPr lang="en-US" dirty="0">
              <a:latin typeface="Aharoni" pitchFamily="2" charset="-79"/>
              <a:cs typeface="Aharoni" pitchFamily="2" charset="-79"/>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162800" cy="1371600"/>
          </a:xfrm>
        </p:spPr>
        <p:txBody>
          <a:bodyPr>
            <a:normAutofit/>
          </a:bodyPr>
          <a:lstStyle/>
          <a:p>
            <a:r>
              <a:rPr lang="en-US" dirty="0">
                <a:solidFill>
                  <a:schemeClr val="tx2">
                    <a:lumMod val="75000"/>
                  </a:schemeClr>
                </a:solidFill>
                <a:latin typeface="Times New Roman" pitchFamily="18" charset="0"/>
                <a:cs typeface="Times New Roman" pitchFamily="18" charset="0"/>
              </a:rPr>
              <a:t>Elastic  module:</a:t>
            </a:r>
          </a:p>
        </p:txBody>
      </p:sp>
      <p:sp>
        <p:nvSpPr>
          <p:cNvPr id="3" name="Content Placeholder 2"/>
          <p:cNvSpPr>
            <a:spLocks noGrp="1"/>
          </p:cNvSpPr>
          <p:nvPr>
            <p:ph idx="1"/>
          </p:nvPr>
        </p:nvSpPr>
        <p:spPr>
          <a:xfrm>
            <a:off x="457200" y="914400"/>
            <a:ext cx="7239000" cy="5541336"/>
          </a:xfrm>
        </p:spPr>
        <p:txBody>
          <a:bodyPr>
            <a:normAutofit fontScale="92500"/>
          </a:bodyPr>
          <a:lstStyle/>
          <a:p>
            <a:pPr algn="just">
              <a:lnSpc>
                <a:spcPct val="150000"/>
              </a:lnSpc>
              <a:buFont typeface="Arial" pitchFamily="34" charset="0"/>
              <a:buChar char="•"/>
            </a:pPr>
            <a:r>
              <a:rPr lang="en-US" dirty="0">
                <a:latin typeface="Times New Roman" pitchFamily="18" charset="0"/>
                <a:cs typeface="Times New Roman" pitchFamily="18" charset="0"/>
              </a:rPr>
              <a:t>Made of two elastic rings separated by a variable distance.</a:t>
            </a:r>
          </a:p>
          <a:p>
            <a:pPr algn="just">
              <a:lnSpc>
                <a:spcPct val="150000"/>
              </a:lnSpc>
              <a:buFont typeface="Arial" pitchFamily="34" charset="0"/>
              <a:buChar char="•"/>
            </a:pPr>
            <a:r>
              <a:rPr lang="en-US" dirty="0">
                <a:latin typeface="Times New Roman" pitchFamily="18" charset="0"/>
                <a:cs typeface="Times New Roman" pitchFamily="18" charset="0"/>
              </a:rPr>
              <a:t>Used to close space and for the </a:t>
            </a:r>
            <a:r>
              <a:rPr lang="en-US" dirty="0" err="1">
                <a:latin typeface="Times New Roman" pitchFamily="18" charset="0"/>
                <a:cs typeface="Times New Roman" pitchFamily="18" charset="0"/>
              </a:rPr>
              <a:t>detoriation</a:t>
            </a:r>
            <a:r>
              <a:rPr lang="en-US" dirty="0">
                <a:latin typeface="Times New Roman" pitchFamily="18" charset="0"/>
                <a:cs typeface="Times New Roman" pitchFamily="18" charset="0"/>
              </a:rPr>
              <a:t> of the teeth.</a:t>
            </a:r>
          </a:p>
          <a:p>
            <a:pPr algn="just">
              <a:lnSpc>
                <a:spcPct val="150000"/>
              </a:lnSpc>
              <a:buNone/>
            </a:pPr>
            <a:r>
              <a:rPr lang="en-US" sz="3200" b="1" dirty="0">
                <a:solidFill>
                  <a:schemeClr val="tx2">
                    <a:lumMod val="50000"/>
                  </a:schemeClr>
                </a:solidFill>
                <a:latin typeface="Times New Roman" pitchFamily="18" charset="0"/>
                <a:cs typeface="Times New Roman" pitchFamily="18" charset="0"/>
              </a:rPr>
              <a:t>LIGATING  RINGS:</a:t>
            </a:r>
          </a:p>
          <a:p>
            <a:pPr algn="just">
              <a:lnSpc>
                <a:spcPct val="150000"/>
              </a:lnSpc>
              <a:buFont typeface="Arial" pitchFamily="34" charset="0"/>
              <a:buChar char="•"/>
            </a:pPr>
            <a:r>
              <a:rPr lang="en-US" sz="2800" dirty="0">
                <a:latin typeface="Times New Roman" pitchFamily="18" charset="0"/>
                <a:cs typeface="Times New Roman" pitchFamily="18" charset="0"/>
              </a:rPr>
              <a:t>Arch wires can be secured to the bracket using small elastomeric rings called </a:t>
            </a:r>
            <a:r>
              <a:rPr lang="en-US" sz="2800" dirty="0" err="1">
                <a:latin typeface="Times New Roman" pitchFamily="18" charset="0"/>
                <a:cs typeface="Times New Roman" pitchFamily="18" charset="0"/>
              </a:rPr>
              <a:t>ligating</a:t>
            </a:r>
            <a:r>
              <a:rPr lang="en-US" sz="2800" dirty="0">
                <a:latin typeface="Times New Roman" pitchFamily="18" charset="0"/>
                <a:cs typeface="Times New Roman" pitchFamily="18" charset="0"/>
              </a:rPr>
              <a:t> rings</a:t>
            </a:r>
          </a:p>
          <a:p>
            <a:pPr algn="just">
              <a:lnSpc>
                <a:spcPct val="150000"/>
              </a:lnSpc>
              <a:buFont typeface="Arial" pitchFamily="34" charset="0"/>
              <a:buChar char="•"/>
            </a:pPr>
            <a:r>
              <a:rPr lang="en-US" sz="2800" dirty="0">
                <a:latin typeface="Times New Roman" pitchFamily="18" charset="0"/>
                <a:cs typeface="Times New Roman" pitchFamily="18" charset="0"/>
              </a:rPr>
              <a:t>Alternate way to secure the arch wire to the brackets is the use of ligature wires.</a:t>
            </a:r>
          </a:p>
        </p:txBody>
      </p:sp>
      <p:pic>
        <p:nvPicPr>
          <p:cNvPr id="4" name="Picture 3" descr="e6.jpg"/>
          <p:cNvPicPr>
            <a:picLocks noChangeAspect="1"/>
          </p:cNvPicPr>
          <p:nvPr/>
        </p:nvPicPr>
        <p:blipFill>
          <a:blip r:embed="rId2"/>
          <a:stretch>
            <a:fillRect/>
          </a:stretch>
        </p:blipFill>
        <p:spPr>
          <a:xfrm>
            <a:off x="6477000" y="5368506"/>
            <a:ext cx="2133600" cy="148949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2060"/>
                </a:solidFill>
                <a:latin typeface="Lucida Calligraphy" panose="03010101010101010101" pitchFamily="66" charset="0"/>
              </a:rPr>
              <a:t>Contents:</a:t>
            </a:r>
            <a:endParaRPr lang="en-US" dirty="0">
              <a:solidFill>
                <a:srgbClr val="002060"/>
              </a:solidFill>
              <a:latin typeface="Lucida Calligraphy" panose="03010101010101010101" pitchFamily="66" charset="0"/>
            </a:endParaRPr>
          </a:p>
        </p:txBody>
      </p:sp>
      <p:sp>
        <p:nvSpPr>
          <p:cNvPr id="3" name="Content Placeholder 2"/>
          <p:cNvSpPr>
            <a:spLocks noGrp="1"/>
          </p:cNvSpPr>
          <p:nvPr>
            <p:ph idx="1"/>
          </p:nvPr>
        </p:nvSpPr>
        <p:spPr>
          <a:xfrm>
            <a:off x="1331640" y="2060848"/>
            <a:ext cx="6577928" cy="2738628"/>
          </a:xfrm>
        </p:spPr>
        <p:txBody>
          <a:bodyPr>
            <a:noAutofit/>
          </a:bodyPr>
          <a:lstStyle/>
          <a:p>
            <a:pPr>
              <a:buFont typeface="Wingdings" panose="05000000000000000000" pitchFamily="2" charset="2"/>
              <a:buChar char="Ø"/>
            </a:pPr>
            <a:endParaRPr lang="en-US" sz="2800" b="1" dirty="0">
              <a:solidFill>
                <a:srgbClr val="002060"/>
              </a:solidFill>
              <a:latin typeface="Lucida Calligraphy" panose="03010101010101010101" pitchFamily="66" charset="0"/>
              <a:ea typeface="Cambria" panose="02040503050406030204" pitchFamily="18" charset="0"/>
            </a:endParaRPr>
          </a:p>
          <a:p>
            <a:pPr>
              <a:buFont typeface="Wingdings" panose="05000000000000000000" pitchFamily="2" charset="2"/>
              <a:buChar char="Ø"/>
            </a:pPr>
            <a:endParaRPr lang="en-US" sz="2800" b="1" dirty="0">
              <a:solidFill>
                <a:srgbClr val="002060"/>
              </a:solidFill>
              <a:latin typeface="Lucida Calligraphy" panose="03010101010101010101" pitchFamily="66" charset="0"/>
              <a:ea typeface="Cambria" panose="02040503050406030204" pitchFamily="18" charset="0"/>
            </a:endParaRPr>
          </a:p>
          <a:p>
            <a:pPr>
              <a:buFont typeface="Wingdings" panose="05000000000000000000" pitchFamily="2" charset="2"/>
              <a:buChar char="Ø"/>
            </a:pPr>
            <a:r>
              <a:rPr lang="en-US" sz="2800" b="1" dirty="0" smtClean="0">
                <a:solidFill>
                  <a:srgbClr val="002060"/>
                </a:solidFill>
                <a:latin typeface="Lucida Calligraphy" panose="03010101010101010101" pitchFamily="66" charset="0"/>
                <a:ea typeface="Cambria" panose="02040503050406030204" pitchFamily="18" charset="0"/>
              </a:rPr>
              <a:t>DEFINITIONS</a:t>
            </a:r>
          </a:p>
          <a:p>
            <a:pPr>
              <a:buFont typeface="Wingdings" panose="05000000000000000000" pitchFamily="2" charset="2"/>
              <a:buChar char="Ø"/>
            </a:pPr>
            <a:r>
              <a:rPr lang="en-US" sz="2800" b="1" dirty="0" smtClean="0">
                <a:solidFill>
                  <a:srgbClr val="002060"/>
                </a:solidFill>
                <a:latin typeface="Lucida Calligraphy" panose="03010101010101010101" pitchFamily="66" charset="0"/>
                <a:ea typeface="Cambria" panose="02040503050406030204" pitchFamily="18" charset="0"/>
              </a:rPr>
              <a:t>ACTIVE COMPONENTS</a:t>
            </a:r>
          </a:p>
          <a:p>
            <a:pPr>
              <a:buFont typeface="Wingdings" panose="05000000000000000000" pitchFamily="2" charset="2"/>
              <a:buChar char="Ø"/>
            </a:pPr>
            <a:r>
              <a:rPr lang="en-US" sz="2800" b="1" dirty="0" smtClean="0">
                <a:solidFill>
                  <a:srgbClr val="002060"/>
                </a:solidFill>
                <a:latin typeface="Lucida Calligraphy" panose="03010101010101010101" pitchFamily="66" charset="0"/>
                <a:ea typeface="Cambria" panose="02040503050406030204" pitchFamily="18" charset="0"/>
              </a:rPr>
              <a:t>PASSIVE COMPONENTS</a:t>
            </a:r>
          </a:p>
          <a:p>
            <a:pPr>
              <a:buFont typeface="Wingdings" panose="05000000000000000000" pitchFamily="2" charset="2"/>
              <a:buChar char="Ø"/>
            </a:pPr>
            <a:r>
              <a:rPr lang="en-US" sz="2800" b="1" dirty="0" smtClean="0">
                <a:solidFill>
                  <a:srgbClr val="002060"/>
                </a:solidFill>
                <a:latin typeface="Lucida Calligraphy" panose="03010101010101010101" pitchFamily="66" charset="0"/>
                <a:ea typeface="Cambria" panose="02040503050406030204" pitchFamily="18" charset="0"/>
              </a:rPr>
              <a:t>EDGEWISE </a:t>
            </a:r>
          </a:p>
          <a:p>
            <a:pPr>
              <a:buFont typeface="Wingdings" panose="05000000000000000000" pitchFamily="2" charset="2"/>
              <a:buChar char="Ø"/>
            </a:pPr>
            <a:r>
              <a:rPr lang="en-US" sz="2800" b="1" dirty="0" smtClean="0">
                <a:solidFill>
                  <a:srgbClr val="002060"/>
                </a:solidFill>
                <a:latin typeface="Lucida Calligraphy" panose="03010101010101010101" pitchFamily="66" charset="0"/>
                <a:ea typeface="Cambria" panose="02040503050406030204" pitchFamily="18" charset="0"/>
              </a:rPr>
              <a:t>BEGG’S</a:t>
            </a:r>
          </a:p>
          <a:p>
            <a:pPr>
              <a:buFont typeface="Wingdings" panose="05000000000000000000" pitchFamily="2" charset="2"/>
              <a:buChar char="Ø"/>
            </a:pPr>
            <a:r>
              <a:rPr lang="en-US" sz="2800" b="1" dirty="0" smtClean="0">
                <a:solidFill>
                  <a:srgbClr val="002060"/>
                </a:solidFill>
                <a:latin typeface="Lucida Calligraphy" panose="03010101010101010101" pitchFamily="66" charset="0"/>
                <a:ea typeface="Cambria" panose="02040503050406030204" pitchFamily="18" charset="0"/>
              </a:rPr>
              <a:t>SUMMARY</a:t>
            </a:r>
          </a:p>
          <a:p>
            <a:pPr>
              <a:buFont typeface="Wingdings" panose="05000000000000000000" pitchFamily="2" charset="2"/>
              <a:buChar char="Ø"/>
            </a:pPr>
            <a:endParaRPr lang="en-US" sz="2800" b="1" dirty="0">
              <a:solidFill>
                <a:srgbClr val="002060"/>
              </a:solidFill>
              <a:latin typeface="Lucida Calligraphy" panose="03010101010101010101" pitchFamily="66" charset="0"/>
              <a:ea typeface="Cambria" panose="02040503050406030204" pitchFamily="18" charset="0"/>
            </a:endParaRPr>
          </a:p>
        </p:txBody>
      </p:sp>
    </p:spTree>
    <p:extLst>
      <p:ext uri="{BB962C8B-B14F-4D97-AF65-F5344CB8AC3E}">
        <p14:creationId xmlns:p14="http://schemas.microsoft.com/office/powerpoint/2010/main" val="42786954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391400" cy="594360"/>
          </a:xfrm>
        </p:spPr>
        <p:txBody>
          <a:bodyPr>
            <a:normAutofit/>
          </a:bodyPr>
          <a:lstStyle/>
          <a:p>
            <a:r>
              <a:rPr lang="en-US" dirty="0">
                <a:solidFill>
                  <a:schemeClr val="tx2">
                    <a:lumMod val="75000"/>
                  </a:schemeClr>
                </a:solidFill>
                <a:latin typeface="Times New Roman" pitchFamily="18" charset="0"/>
                <a:cs typeface="Times New Roman" pitchFamily="18" charset="0"/>
              </a:rPr>
              <a:t>Separators:</a:t>
            </a:r>
          </a:p>
        </p:txBody>
      </p:sp>
      <p:sp>
        <p:nvSpPr>
          <p:cNvPr id="3" name="Content Placeholder 2"/>
          <p:cNvSpPr>
            <a:spLocks noGrp="1"/>
          </p:cNvSpPr>
          <p:nvPr>
            <p:ph idx="1"/>
          </p:nvPr>
        </p:nvSpPr>
        <p:spPr>
          <a:xfrm>
            <a:off x="228600" y="990600"/>
            <a:ext cx="7467600" cy="5465136"/>
          </a:xfrm>
        </p:spPr>
        <p:txBody>
          <a:bodyPr/>
          <a:lstStyle/>
          <a:p>
            <a:pPr algn="just">
              <a:lnSpc>
                <a:spcPct val="150000"/>
              </a:lnSpc>
              <a:buFont typeface="Arial" pitchFamily="34" charset="0"/>
              <a:buChar char="•"/>
            </a:pPr>
            <a:r>
              <a:rPr lang="en-US" dirty="0">
                <a:latin typeface="Times New Roman" pitchFamily="18" charset="0"/>
                <a:cs typeface="Times New Roman" pitchFamily="18" charset="0"/>
              </a:rPr>
              <a:t>Separators  or spacers are rubber bands or metal appliances .</a:t>
            </a:r>
          </a:p>
          <a:p>
            <a:pPr algn="just">
              <a:lnSpc>
                <a:spcPct val="150000"/>
              </a:lnSpc>
              <a:buFont typeface="Arial" pitchFamily="34" charset="0"/>
              <a:buChar char="•"/>
            </a:pPr>
            <a:r>
              <a:rPr lang="en-US" dirty="0">
                <a:latin typeface="Times New Roman" pitchFamily="18" charset="0"/>
                <a:cs typeface="Times New Roman" pitchFamily="18" charset="0"/>
              </a:rPr>
              <a:t>These are placed between the molars at the second orthodontic appointment before molar bands are applied.</a:t>
            </a:r>
          </a:p>
        </p:txBody>
      </p:sp>
      <p:pic>
        <p:nvPicPr>
          <p:cNvPr id="4" name="Picture 3" descr="s1.jpg"/>
          <p:cNvPicPr>
            <a:picLocks noChangeAspect="1"/>
          </p:cNvPicPr>
          <p:nvPr/>
        </p:nvPicPr>
        <p:blipFill>
          <a:blip r:embed="rId2"/>
          <a:stretch>
            <a:fillRect/>
          </a:stretch>
        </p:blipFill>
        <p:spPr>
          <a:xfrm>
            <a:off x="304800" y="3614056"/>
            <a:ext cx="3429000" cy="2939143"/>
          </a:xfrm>
          <a:prstGeom prst="rect">
            <a:avLst/>
          </a:prstGeom>
        </p:spPr>
      </p:pic>
      <p:pic>
        <p:nvPicPr>
          <p:cNvPr id="5" name="Picture 4" descr="s2.jpg"/>
          <p:cNvPicPr>
            <a:picLocks noChangeAspect="1"/>
          </p:cNvPicPr>
          <p:nvPr/>
        </p:nvPicPr>
        <p:blipFill>
          <a:blip r:embed="rId3"/>
          <a:stretch>
            <a:fillRect/>
          </a:stretch>
        </p:blipFill>
        <p:spPr>
          <a:xfrm>
            <a:off x="4648200" y="3505200"/>
            <a:ext cx="3352800" cy="304800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dirty="0">
                <a:solidFill>
                  <a:schemeClr val="tx2">
                    <a:lumMod val="75000"/>
                  </a:schemeClr>
                </a:solidFill>
                <a:latin typeface="Times New Roman" pitchFamily="18" charset="0"/>
                <a:cs typeface="Times New Roman" pitchFamily="18" charset="0"/>
              </a:rPr>
              <a:t>Types  of  separators:</a:t>
            </a:r>
          </a:p>
        </p:txBody>
      </p:sp>
      <p:graphicFrame>
        <p:nvGraphicFramePr>
          <p:cNvPr id="4" name="Content Placeholder 3"/>
          <p:cNvGraphicFramePr>
            <a:graphicFrameLocks noGrp="1"/>
          </p:cNvGraphicFramePr>
          <p:nvPr>
            <p:ph idx="1"/>
          </p:nvPr>
        </p:nvGraphicFramePr>
        <p:xfrm>
          <a:off x="457200" y="1371600"/>
          <a:ext cx="7239000" cy="52120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tblGrid>
              <a:tr h="5181600">
                <a:tc>
                  <a:txBody>
                    <a:bodyPr/>
                    <a:lstStyle/>
                    <a:p>
                      <a:pPr algn="just">
                        <a:lnSpc>
                          <a:spcPct val="150000"/>
                        </a:lnSpc>
                        <a:buFont typeface="Arial" pitchFamily="34" charset="0"/>
                        <a:buChar char="•"/>
                      </a:pPr>
                      <a:r>
                        <a:rPr lang="en-US" sz="3200" dirty="0">
                          <a:solidFill>
                            <a:schemeClr val="tx1"/>
                          </a:solidFill>
                          <a:latin typeface="Times New Roman" pitchFamily="18" charset="0"/>
                          <a:cs typeface="Times New Roman" pitchFamily="18" charset="0"/>
                        </a:rPr>
                        <a:t>Brass</a:t>
                      </a:r>
                      <a:r>
                        <a:rPr lang="en-US" sz="3200" baseline="0" dirty="0">
                          <a:solidFill>
                            <a:schemeClr val="tx1"/>
                          </a:solidFill>
                          <a:latin typeface="Times New Roman" pitchFamily="18" charset="0"/>
                          <a:cs typeface="Times New Roman" pitchFamily="18" charset="0"/>
                        </a:rPr>
                        <a:t>  wire  separators</a:t>
                      </a:r>
                    </a:p>
                    <a:p>
                      <a:pPr algn="just">
                        <a:lnSpc>
                          <a:spcPct val="150000"/>
                        </a:lnSpc>
                        <a:buFont typeface="Arial" pitchFamily="34" charset="0"/>
                        <a:buChar char="•"/>
                      </a:pPr>
                      <a:endParaRPr lang="en-US" sz="3200" baseline="0" dirty="0">
                        <a:solidFill>
                          <a:schemeClr val="tx1"/>
                        </a:solidFill>
                        <a:latin typeface="Times New Roman" pitchFamily="18" charset="0"/>
                        <a:cs typeface="Times New Roman" pitchFamily="18" charset="0"/>
                      </a:endParaRPr>
                    </a:p>
                    <a:p>
                      <a:pPr algn="just">
                        <a:lnSpc>
                          <a:spcPct val="150000"/>
                        </a:lnSpc>
                        <a:buFont typeface="Arial" pitchFamily="34" charset="0"/>
                        <a:buChar char="•"/>
                      </a:pPr>
                      <a:r>
                        <a:rPr lang="en-US" sz="3200" baseline="0" dirty="0">
                          <a:solidFill>
                            <a:schemeClr val="tx1"/>
                          </a:solidFill>
                          <a:latin typeface="Times New Roman" pitchFamily="18" charset="0"/>
                          <a:cs typeface="Times New Roman" pitchFamily="18" charset="0"/>
                        </a:rPr>
                        <a:t>Ring  separators</a:t>
                      </a:r>
                    </a:p>
                    <a:p>
                      <a:pPr algn="just">
                        <a:lnSpc>
                          <a:spcPct val="150000"/>
                        </a:lnSpc>
                        <a:buFont typeface="Arial" pitchFamily="34" charset="0"/>
                        <a:buChar char="•"/>
                      </a:pPr>
                      <a:endParaRPr lang="en-US" sz="3200" baseline="0" dirty="0">
                        <a:solidFill>
                          <a:schemeClr val="tx1"/>
                        </a:solidFill>
                        <a:latin typeface="Times New Roman" pitchFamily="18" charset="0"/>
                        <a:cs typeface="Times New Roman" pitchFamily="18" charset="0"/>
                      </a:endParaRPr>
                    </a:p>
                    <a:p>
                      <a:pPr algn="just">
                        <a:lnSpc>
                          <a:spcPct val="150000"/>
                        </a:lnSpc>
                        <a:buFont typeface="Arial" pitchFamily="34" charset="0"/>
                        <a:buChar char="•"/>
                      </a:pPr>
                      <a:r>
                        <a:rPr lang="en-US" sz="3200" baseline="0" dirty="0">
                          <a:solidFill>
                            <a:schemeClr val="tx1"/>
                          </a:solidFill>
                          <a:latin typeface="Times New Roman" pitchFamily="18" charset="0"/>
                          <a:cs typeface="Times New Roman" pitchFamily="18" charset="0"/>
                        </a:rPr>
                        <a:t>Dumbbell separators</a:t>
                      </a:r>
                    </a:p>
                    <a:p>
                      <a:pPr algn="just">
                        <a:lnSpc>
                          <a:spcPct val="150000"/>
                        </a:lnSpc>
                        <a:buFont typeface="Arial" pitchFamily="34" charset="0"/>
                        <a:buChar char="•"/>
                      </a:pPr>
                      <a:endParaRPr lang="en-US" sz="3200" baseline="0" dirty="0">
                        <a:solidFill>
                          <a:schemeClr val="tx1"/>
                        </a:solidFill>
                        <a:latin typeface="Times New Roman" pitchFamily="18" charset="0"/>
                        <a:cs typeface="Times New Roman" pitchFamily="18" charset="0"/>
                      </a:endParaRPr>
                    </a:p>
                    <a:p>
                      <a:pPr algn="just">
                        <a:lnSpc>
                          <a:spcPct val="150000"/>
                        </a:lnSpc>
                        <a:buFont typeface="Arial" pitchFamily="34" charset="0"/>
                        <a:buChar char="•"/>
                      </a:pPr>
                      <a:r>
                        <a:rPr lang="en-US" sz="3200" baseline="0" dirty="0" err="1">
                          <a:solidFill>
                            <a:schemeClr val="tx1"/>
                          </a:solidFill>
                          <a:latin typeface="Times New Roman" pitchFamily="18" charset="0"/>
                          <a:cs typeface="Times New Roman" pitchFamily="18" charset="0"/>
                        </a:rPr>
                        <a:t>Kesling’s</a:t>
                      </a:r>
                      <a:r>
                        <a:rPr lang="en-US" sz="3200" baseline="0" dirty="0">
                          <a:solidFill>
                            <a:schemeClr val="tx1"/>
                          </a:solidFill>
                          <a:latin typeface="Times New Roman" pitchFamily="18" charset="0"/>
                          <a:cs typeface="Times New Roman" pitchFamily="18" charset="0"/>
                        </a:rPr>
                        <a:t>  separators</a:t>
                      </a:r>
                      <a:endParaRPr lang="en-US" sz="320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594360"/>
          </a:xfrm>
        </p:spPr>
        <p:txBody>
          <a:bodyPr>
            <a:normAutofit/>
          </a:bodyPr>
          <a:lstStyle/>
          <a:p>
            <a:r>
              <a:rPr lang="en-US" sz="3200" dirty="0" err="1">
                <a:solidFill>
                  <a:schemeClr val="tx1"/>
                </a:solidFill>
                <a:latin typeface="Times New Roman" pitchFamily="18" charset="0"/>
                <a:cs typeface="Times New Roman" pitchFamily="18" charset="0"/>
              </a:rPr>
              <a:t>Kesling’s</a:t>
            </a:r>
            <a:r>
              <a:rPr lang="en-US" sz="3200" dirty="0">
                <a:solidFill>
                  <a:schemeClr val="tx1"/>
                </a:solidFill>
                <a:latin typeface="Times New Roman" pitchFamily="18" charset="0"/>
                <a:cs typeface="Times New Roman" pitchFamily="18" charset="0"/>
              </a:rPr>
              <a:t>  spring  separators:</a:t>
            </a:r>
          </a:p>
        </p:txBody>
      </p:sp>
      <p:sp>
        <p:nvSpPr>
          <p:cNvPr id="3" name="Content Placeholder 2"/>
          <p:cNvSpPr>
            <a:spLocks noGrp="1"/>
          </p:cNvSpPr>
          <p:nvPr>
            <p:ph idx="1"/>
          </p:nvPr>
        </p:nvSpPr>
        <p:spPr>
          <a:xfrm>
            <a:off x="457200" y="1066800"/>
            <a:ext cx="7239000" cy="5388936"/>
          </a:xfrm>
        </p:spPr>
        <p:txBody>
          <a:bodyPr>
            <a:normAutofit lnSpcReduction="10000"/>
          </a:bodyPr>
          <a:lstStyle/>
          <a:p>
            <a:pPr algn="just">
              <a:lnSpc>
                <a:spcPct val="150000"/>
              </a:lnSpc>
            </a:pPr>
            <a:r>
              <a:rPr lang="en-US" dirty="0">
                <a:latin typeface="Times New Roman" pitchFamily="18" charset="0"/>
                <a:cs typeface="Times New Roman" pitchFamily="18" charset="0"/>
              </a:rPr>
              <a:t>This is a spring separator that effectively separates the contact.</a:t>
            </a:r>
          </a:p>
          <a:p>
            <a:pPr algn="just">
              <a:lnSpc>
                <a:spcPct val="150000"/>
              </a:lnSpc>
            </a:pPr>
            <a:r>
              <a:rPr lang="en-US" dirty="0">
                <a:latin typeface="Times New Roman" pitchFamily="18" charset="0"/>
                <a:cs typeface="Times New Roman" pitchFamily="18" charset="0"/>
              </a:rPr>
              <a:t>Spring consists of a coil and two </a:t>
            </a:r>
            <a:r>
              <a:rPr lang="en-US" dirty="0" err="1">
                <a:latin typeface="Times New Roman" pitchFamily="18" charset="0"/>
                <a:cs typeface="Times New Roman" pitchFamily="18" charset="0"/>
              </a:rPr>
              <a:t>arms.the</a:t>
            </a:r>
            <a:r>
              <a:rPr lang="en-US" dirty="0">
                <a:latin typeface="Times New Roman" pitchFamily="18" charset="0"/>
                <a:cs typeface="Times New Roman" pitchFamily="18" charset="0"/>
              </a:rPr>
              <a:t> shorter arm of the spring is passed below the contact while the longer arm rests above the contact.</a:t>
            </a:r>
          </a:p>
          <a:p>
            <a:pPr algn="just">
              <a:lnSpc>
                <a:spcPct val="150000"/>
              </a:lnSpc>
            </a:pPr>
            <a:r>
              <a:rPr lang="en-US" dirty="0">
                <a:latin typeface="Times New Roman" pitchFamily="18" charset="0"/>
                <a:cs typeface="Times New Roman" pitchFamily="18" charset="0"/>
              </a:rPr>
              <a:t>When the spring is placed in the position the coil opens up thus activating the spring</a:t>
            </a:r>
          </a:p>
          <a:p>
            <a:pPr algn="just">
              <a:lnSpc>
                <a:spcPct val="150000"/>
              </a:lnSpc>
            </a:pPr>
            <a:r>
              <a:rPr lang="en-US" dirty="0">
                <a:latin typeface="Times New Roman" pitchFamily="18" charset="0"/>
                <a:cs typeface="Times New Roman" pitchFamily="18" charset="0"/>
              </a:rPr>
              <a:t>As the two arms try to come back to position they break the contact.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6.jpg"/>
          <p:cNvPicPr>
            <a:picLocks noChangeAspect="1"/>
          </p:cNvPicPr>
          <p:nvPr/>
        </p:nvPicPr>
        <p:blipFill>
          <a:blip r:embed="rId2"/>
          <a:stretch>
            <a:fillRect/>
          </a:stretch>
        </p:blipFill>
        <p:spPr>
          <a:xfrm>
            <a:off x="228600" y="457200"/>
            <a:ext cx="4234426" cy="2895600"/>
          </a:xfrm>
          <a:prstGeom prst="rect">
            <a:avLst/>
          </a:prstGeom>
        </p:spPr>
      </p:pic>
      <p:pic>
        <p:nvPicPr>
          <p:cNvPr id="3" name="Picture 2" descr="s7.jpg"/>
          <p:cNvPicPr>
            <a:picLocks noChangeAspect="1"/>
          </p:cNvPicPr>
          <p:nvPr/>
        </p:nvPicPr>
        <p:blipFill>
          <a:blip r:embed="rId3"/>
          <a:stretch>
            <a:fillRect/>
          </a:stretch>
        </p:blipFill>
        <p:spPr>
          <a:xfrm>
            <a:off x="1143000" y="3505200"/>
            <a:ext cx="6248400" cy="3352800"/>
          </a:xfrm>
          <a:prstGeom prst="rect">
            <a:avLst/>
          </a:prstGeom>
        </p:spPr>
      </p:pic>
      <p:pic>
        <p:nvPicPr>
          <p:cNvPr id="4" name="Picture 3" descr="s8.jpg"/>
          <p:cNvPicPr>
            <a:picLocks noChangeAspect="1"/>
          </p:cNvPicPr>
          <p:nvPr/>
        </p:nvPicPr>
        <p:blipFill>
          <a:blip r:embed="rId4"/>
          <a:stretch>
            <a:fillRect/>
          </a:stretch>
        </p:blipFill>
        <p:spPr>
          <a:xfrm>
            <a:off x="4572000" y="457200"/>
            <a:ext cx="3429000" cy="2938818"/>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dirty="0">
                <a:solidFill>
                  <a:schemeClr val="accent1">
                    <a:lumMod val="75000"/>
                  </a:schemeClr>
                </a:solidFill>
                <a:latin typeface="Times New Roman" pitchFamily="18" charset="0"/>
                <a:cs typeface="Times New Roman" pitchFamily="18" charset="0"/>
              </a:rPr>
              <a:t>Edgewise  appliance:</a:t>
            </a:r>
          </a:p>
        </p:txBody>
      </p:sp>
      <p:sp>
        <p:nvSpPr>
          <p:cNvPr id="3" name="Content Placeholder 2"/>
          <p:cNvSpPr>
            <a:spLocks noGrp="1"/>
          </p:cNvSpPr>
          <p:nvPr>
            <p:ph idx="1"/>
          </p:nvPr>
        </p:nvSpPr>
        <p:spPr>
          <a:xfrm>
            <a:off x="457200" y="1066800"/>
            <a:ext cx="7239000" cy="5388936"/>
          </a:xfrm>
        </p:spPr>
        <p:txBody>
          <a:bodyPr>
            <a:normAutofit lnSpcReduction="10000"/>
          </a:bodyPr>
          <a:lstStyle/>
          <a:p>
            <a:pPr algn="just">
              <a:lnSpc>
                <a:spcPct val="150000"/>
              </a:lnSpc>
            </a:pPr>
            <a:r>
              <a:rPr lang="en-US" dirty="0">
                <a:latin typeface="Times New Roman" pitchFamily="18" charset="0"/>
                <a:cs typeface="Times New Roman" pitchFamily="18" charset="0"/>
              </a:rPr>
              <a:t>Angle devised a metal bracket having a rectangular slot of 0.022’’ to 0.028’’dimension.</a:t>
            </a:r>
          </a:p>
          <a:p>
            <a:pPr algn="just">
              <a:lnSpc>
                <a:spcPct val="150000"/>
              </a:lnSpc>
            </a:pPr>
            <a:r>
              <a:rPr lang="en-US" dirty="0">
                <a:latin typeface="Times New Roman" pitchFamily="18" charset="0"/>
                <a:cs typeface="Times New Roman" pitchFamily="18" charset="0"/>
              </a:rPr>
              <a:t>The wire is inserted into the bracket with the narrow dimension placed </a:t>
            </a:r>
            <a:r>
              <a:rPr lang="en-US" dirty="0" err="1">
                <a:latin typeface="Times New Roman" pitchFamily="18" charset="0"/>
                <a:cs typeface="Times New Roman" pitchFamily="18" charset="0"/>
              </a:rPr>
              <a:t>occlusogingivally.this</a:t>
            </a:r>
            <a:r>
              <a:rPr lang="en-US" dirty="0">
                <a:latin typeface="Times New Roman" pitchFamily="18" charset="0"/>
                <a:cs typeface="Times New Roman" pitchFamily="18" charset="0"/>
              </a:rPr>
              <a:t> mode of insertion of wire is called edge wise  technique.</a:t>
            </a:r>
          </a:p>
          <a:p>
            <a:pPr algn="just">
              <a:lnSpc>
                <a:spcPct val="150000"/>
              </a:lnSpc>
            </a:pPr>
            <a:r>
              <a:rPr lang="en-US" dirty="0">
                <a:latin typeface="Times New Roman" pitchFamily="18" charset="0"/>
                <a:cs typeface="Times New Roman" pitchFamily="18" charset="0"/>
              </a:rPr>
              <a:t>The unique feature of having a rectangular arch wire in a rectangular slot enable control of tooth movement in all the three planes of space.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9.jpg"/>
          <p:cNvPicPr>
            <a:picLocks noChangeAspect="1"/>
          </p:cNvPicPr>
          <p:nvPr/>
        </p:nvPicPr>
        <p:blipFill>
          <a:blip r:embed="rId2"/>
          <a:stretch>
            <a:fillRect/>
          </a:stretch>
        </p:blipFill>
        <p:spPr>
          <a:xfrm>
            <a:off x="1600200" y="0"/>
            <a:ext cx="4419600" cy="3200400"/>
          </a:xfrm>
          <a:prstGeom prst="rect">
            <a:avLst/>
          </a:prstGeom>
        </p:spPr>
      </p:pic>
      <p:pic>
        <p:nvPicPr>
          <p:cNvPr id="3" name="Picture 2" descr="s10.jpg"/>
          <p:cNvPicPr>
            <a:picLocks noChangeAspect="1"/>
          </p:cNvPicPr>
          <p:nvPr/>
        </p:nvPicPr>
        <p:blipFill>
          <a:blip r:embed="rId3"/>
          <a:stretch>
            <a:fillRect/>
          </a:stretch>
        </p:blipFill>
        <p:spPr>
          <a:xfrm>
            <a:off x="2133600" y="3124200"/>
            <a:ext cx="3733800" cy="3352800"/>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fontScale="90000"/>
          </a:bodyPr>
          <a:lstStyle/>
          <a:p>
            <a:r>
              <a:rPr lang="en-US" dirty="0">
                <a:solidFill>
                  <a:schemeClr val="accent1">
                    <a:lumMod val="75000"/>
                  </a:schemeClr>
                </a:solidFill>
                <a:latin typeface="Times New Roman" pitchFamily="18" charset="0"/>
                <a:cs typeface="Times New Roman" pitchFamily="18" charset="0"/>
              </a:rPr>
              <a:t>Advantages:</a:t>
            </a:r>
          </a:p>
        </p:txBody>
      </p:sp>
      <p:sp>
        <p:nvSpPr>
          <p:cNvPr id="3" name="Content Placeholder 2"/>
          <p:cNvSpPr>
            <a:spLocks noGrp="1"/>
          </p:cNvSpPr>
          <p:nvPr>
            <p:ph idx="1"/>
          </p:nvPr>
        </p:nvSpPr>
        <p:spPr>
          <a:xfrm>
            <a:off x="457200" y="838200"/>
            <a:ext cx="7239000" cy="5617536"/>
          </a:xfrm>
        </p:spPr>
        <p:txBody>
          <a:bodyPr>
            <a:normAutofit fontScale="85000" lnSpcReduction="10000"/>
          </a:bodyPr>
          <a:lstStyle/>
          <a:p>
            <a:pPr algn="just">
              <a:lnSpc>
                <a:spcPct val="150000"/>
              </a:lnSpc>
            </a:pPr>
            <a:r>
              <a:rPr lang="en-US" dirty="0">
                <a:latin typeface="Times New Roman" pitchFamily="18" charset="0"/>
                <a:cs typeface="Times New Roman" pitchFamily="18" charset="0"/>
              </a:rPr>
              <a:t>Ability to move teeth in all the three planes of space </a:t>
            </a:r>
          </a:p>
          <a:p>
            <a:pPr algn="just">
              <a:lnSpc>
                <a:spcPct val="150000"/>
              </a:lnSpc>
            </a:pPr>
            <a:r>
              <a:rPr lang="en-US" dirty="0">
                <a:latin typeface="Times New Roman" pitchFamily="18" charset="0"/>
                <a:cs typeface="Times New Roman" pitchFamily="18" charset="0"/>
              </a:rPr>
              <a:t>Good control over tooth movement.</a:t>
            </a:r>
          </a:p>
          <a:p>
            <a:pPr algn="just">
              <a:lnSpc>
                <a:spcPct val="150000"/>
              </a:lnSpc>
            </a:pPr>
            <a:r>
              <a:rPr lang="en-US" dirty="0">
                <a:latin typeface="Times New Roman" pitchFamily="18" charset="0"/>
                <a:cs typeface="Times New Roman" pitchFamily="18" charset="0"/>
              </a:rPr>
              <a:t>Bodily tooth movement is possible .</a:t>
            </a:r>
          </a:p>
          <a:p>
            <a:pPr algn="just">
              <a:lnSpc>
                <a:spcPct val="150000"/>
              </a:lnSpc>
            </a:pPr>
            <a:r>
              <a:rPr lang="en-US" dirty="0">
                <a:latin typeface="Times New Roman" pitchFamily="18" charset="0"/>
                <a:cs typeface="Times New Roman" pitchFamily="18" charset="0"/>
              </a:rPr>
              <a:t>Precise finishing is possible.</a:t>
            </a:r>
          </a:p>
          <a:p>
            <a:pPr algn="just">
              <a:lnSpc>
                <a:spcPct val="150000"/>
              </a:lnSpc>
              <a:buNone/>
            </a:pPr>
            <a:r>
              <a:rPr lang="en-US" sz="3200" b="1" dirty="0">
                <a:solidFill>
                  <a:schemeClr val="accent1">
                    <a:lumMod val="75000"/>
                  </a:schemeClr>
                </a:solidFill>
                <a:latin typeface="Times New Roman" pitchFamily="18" charset="0"/>
                <a:cs typeface="Times New Roman" pitchFamily="18" charset="0"/>
              </a:rPr>
              <a:t>Disadvantages:</a:t>
            </a:r>
          </a:p>
          <a:p>
            <a:pPr algn="just">
              <a:lnSpc>
                <a:spcPct val="150000"/>
              </a:lnSpc>
            </a:pPr>
            <a:r>
              <a:rPr lang="en-US" sz="3200" dirty="0">
                <a:latin typeface="Times New Roman" pitchFamily="18" charset="0"/>
                <a:cs typeface="Times New Roman" pitchFamily="18" charset="0"/>
              </a:rPr>
              <a:t>Need </a:t>
            </a:r>
            <a:r>
              <a:rPr lang="en-US" sz="2800" dirty="0">
                <a:latin typeface="Times New Roman" pitchFamily="18" charset="0"/>
                <a:cs typeface="Times New Roman" pitchFamily="18" charset="0"/>
              </a:rPr>
              <a:t>to apply heavy forces.</a:t>
            </a:r>
          </a:p>
          <a:p>
            <a:pPr algn="just">
              <a:lnSpc>
                <a:spcPct val="150000"/>
              </a:lnSpc>
            </a:pPr>
            <a:r>
              <a:rPr lang="en-US" sz="2800" dirty="0">
                <a:latin typeface="Times New Roman" pitchFamily="18" charset="0"/>
                <a:cs typeface="Times New Roman" pitchFamily="18" charset="0"/>
              </a:rPr>
              <a:t>Complex wire bending</a:t>
            </a:r>
          </a:p>
          <a:p>
            <a:pPr algn="just">
              <a:lnSpc>
                <a:spcPct val="150000"/>
              </a:lnSpc>
            </a:pPr>
            <a:r>
              <a:rPr lang="en-US" sz="2800" dirty="0">
                <a:latin typeface="Times New Roman" pitchFamily="18" charset="0"/>
                <a:cs typeface="Times New Roman" pitchFamily="18" charset="0"/>
              </a:rPr>
              <a:t>Increased friction between arch wires and the brackets.</a:t>
            </a:r>
          </a:p>
          <a:p>
            <a:pPr algn="just">
              <a:lnSpc>
                <a:spcPct val="150000"/>
              </a:lnSpc>
            </a:pPr>
            <a:r>
              <a:rPr lang="en-US" sz="2800" dirty="0">
                <a:latin typeface="Times New Roman" pitchFamily="18" charset="0"/>
                <a:cs typeface="Times New Roman" pitchFamily="18" charset="0"/>
              </a:rPr>
              <a:t>Difficulty to open deep bites.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dirty="0" err="1">
                <a:solidFill>
                  <a:schemeClr val="tx2">
                    <a:lumMod val="75000"/>
                  </a:schemeClr>
                </a:solidFill>
                <a:latin typeface="Times New Roman" pitchFamily="18" charset="0"/>
                <a:cs typeface="Times New Roman" pitchFamily="18" charset="0"/>
              </a:rPr>
              <a:t>Begg</a:t>
            </a:r>
            <a:r>
              <a:rPr lang="en-US" dirty="0">
                <a:solidFill>
                  <a:schemeClr val="tx2">
                    <a:lumMod val="75000"/>
                  </a:schemeClr>
                </a:solidFill>
                <a:latin typeface="Times New Roman" pitchFamily="18" charset="0"/>
                <a:cs typeface="Times New Roman" pitchFamily="18" charset="0"/>
              </a:rPr>
              <a:t>  appliance:</a:t>
            </a:r>
          </a:p>
        </p:txBody>
      </p:sp>
      <p:sp>
        <p:nvSpPr>
          <p:cNvPr id="3" name="Content Placeholder 2"/>
          <p:cNvSpPr>
            <a:spLocks noGrp="1"/>
          </p:cNvSpPr>
          <p:nvPr>
            <p:ph idx="1"/>
          </p:nvPr>
        </p:nvSpPr>
        <p:spPr>
          <a:xfrm>
            <a:off x="457200" y="1066800"/>
            <a:ext cx="7239000" cy="5388936"/>
          </a:xfrm>
        </p:spPr>
        <p:txBody>
          <a:bodyPr>
            <a:normAutofit fontScale="92500" lnSpcReduction="20000"/>
          </a:bodyPr>
          <a:lstStyle/>
          <a:p>
            <a:pPr algn="just">
              <a:lnSpc>
                <a:spcPct val="150000"/>
              </a:lnSpc>
            </a:pPr>
            <a:r>
              <a:rPr lang="en-US" dirty="0" err="1">
                <a:latin typeface="Times New Roman" pitchFamily="18" charset="0"/>
                <a:cs typeface="Times New Roman" pitchFamily="18" charset="0"/>
              </a:rPr>
              <a:t>Begg</a:t>
            </a:r>
            <a:r>
              <a:rPr lang="en-US" dirty="0">
                <a:latin typeface="Times New Roman" pitchFamily="18" charset="0"/>
                <a:cs typeface="Times New Roman" pitchFamily="18" charset="0"/>
              </a:rPr>
              <a:t> modified angle’s ribbon arch technique and introduced the </a:t>
            </a:r>
            <a:r>
              <a:rPr lang="en-US" dirty="0" err="1">
                <a:latin typeface="Times New Roman" pitchFamily="18" charset="0"/>
                <a:cs typeface="Times New Roman" pitchFamily="18" charset="0"/>
              </a:rPr>
              <a:t>begg</a:t>
            </a:r>
            <a:r>
              <a:rPr lang="en-US" dirty="0">
                <a:latin typeface="Times New Roman" pitchFamily="18" charset="0"/>
                <a:cs typeface="Times New Roman" pitchFamily="18" charset="0"/>
              </a:rPr>
              <a:t> light wire differential force technique .</a:t>
            </a:r>
          </a:p>
          <a:p>
            <a:pPr algn="just">
              <a:lnSpc>
                <a:spcPct val="150000"/>
              </a:lnSpc>
            </a:pPr>
            <a:r>
              <a:rPr lang="en-US" dirty="0">
                <a:latin typeface="Times New Roman" pitchFamily="18" charset="0"/>
                <a:cs typeface="Times New Roman" pitchFamily="18" charset="0"/>
              </a:rPr>
              <a:t>Concept of differential force and tipping of teeth rather than bodily movement.</a:t>
            </a:r>
          </a:p>
          <a:p>
            <a:pPr algn="just">
              <a:lnSpc>
                <a:spcPct val="150000"/>
              </a:lnSpc>
            </a:pPr>
            <a:r>
              <a:rPr lang="en-US" dirty="0" err="1">
                <a:latin typeface="Times New Roman" pitchFamily="18" charset="0"/>
                <a:cs typeface="Times New Roman" pitchFamily="18" charset="0"/>
              </a:rPr>
              <a:t>Begg</a:t>
            </a:r>
            <a:r>
              <a:rPr lang="en-US" dirty="0">
                <a:latin typeface="Times New Roman" pitchFamily="18" charset="0"/>
                <a:cs typeface="Times New Roman" pitchFamily="18" charset="0"/>
              </a:rPr>
              <a:t> appliance used high strength stainless steel wires along with the no. of </a:t>
            </a:r>
            <a:r>
              <a:rPr lang="en-US" dirty="0" err="1">
                <a:latin typeface="Times New Roman" pitchFamily="18" charset="0"/>
                <a:cs typeface="Times New Roman" pitchFamily="18" charset="0"/>
              </a:rPr>
              <a:t>auxillaries</a:t>
            </a:r>
            <a:r>
              <a:rPr lang="en-US" dirty="0">
                <a:latin typeface="Times New Roman" pitchFamily="18" charset="0"/>
                <a:cs typeface="Times New Roman" pitchFamily="18" charset="0"/>
              </a:rPr>
              <a:t> and springs to achieve the desired tooth movement.</a:t>
            </a:r>
          </a:p>
          <a:p>
            <a:pPr algn="just">
              <a:lnSpc>
                <a:spcPct val="150000"/>
              </a:lnSpc>
            </a:pPr>
            <a:r>
              <a:rPr lang="en-US" dirty="0">
                <a:latin typeface="Times New Roman" pitchFamily="18" charset="0"/>
                <a:cs typeface="Times New Roman" pitchFamily="18" charset="0"/>
              </a:rPr>
              <a:t>The treatment using </a:t>
            </a:r>
            <a:r>
              <a:rPr lang="en-US" dirty="0" err="1">
                <a:latin typeface="Times New Roman" pitchFamily="18" charset="0"/>
                <a:cs typeface="Times New Roman" pitchFamily="18" charset="0"/>
              </a:rPr>
              <a:t>begg</a:t>
            </a:r>
            <a:r>
              <a:rPr lang="en-US" dirty="0">
                <a:latin typeface="Times New Roman" pitchFamily="18" charset="0"/>
                <a:cs typeface="Times New Roman" pitchFamily="18" charset="0"/>
              </a:rPr>
              <a:t> appliance is carried out in three different stages.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239000" cy="457200"/>
          </a:xfrm>
        </p:spPr>
        <p:txBody>
          <a:bodyPr>
            <a:noAutofit/>
          </a:bodyPr>
          <a:lstStyle/>
          <a:p>
            <a:r>
              <a:rPr lang="en-US" sz="2800" dirty="0">
                <a:solidFill>
                  <a:schemeClr val="tx1"/>
                </a:solidFill>
                <a:latin typeface="Times New Roman" pitchFamily="18" charset="0"/>
                <a:cs typeface="Times New Roman" pitchFamily="18" charset="0"/>
              </a:rPr>
              <a:t>Stage 1:</a:t>
            </a:r>
          </a:p>
        </p:txBody>
      </p:sp>
      <p:sp>
        <p:nvSpPr>
          <p:cNvPr id="3" name="Content Placeholder 2"/>
          <p:cNvSpPr>
            <a:spLocks noGrp="1"/>
          </p:cNvSpPr>
          <p:nvPr>
            <p:ph idx="1"/>
          </p:nvPr>
        </p:nvSpPr>
        <p:spPr>
          <a:xfrm>
            <a:off x="457200" y="762000"/>
            <a:ext cx="7848600" cy="5693736"/>
          </a:xfrm>
        </p:spPr>
        <p:txBody>
          <a:bodyPr>
            <a:normAutofit fontScale="92500" lnSpcReduction="20000"/>
          </a:bodyPr>
          <a:lstStyle/>
          <a:p>
            <a:pPr algn="just">
              <a:lnSpc>
                <a:spcPct val="150000"/>
              </a:lnSpc>
            </a:pPr>
            <a:r>
              <a:rPr lang="en-US" dirty="0">
                <a:latin typeface="Times New Roman" pitchFamily="18" charset="0"/>
                <a:cs typeface="Times New Roman" pitchFamily="18" charset="0"/>
              </a:rPr>
              <a:t>It is concerned with alignment, correction of crowding, rotation correction, closure of anterior spaces and achieving an edge to edge anterior bite .</a:t>
            </a:r>
          </a:p>
          <a:p>
            <a:pPr algn="just">
              <a:lnSpc>
                <a:spcPct val="150000"/>
              </a:lnSpc>
              <a:buNone/>
            </a:pPr>
            <a:r>
              <a:rPr lang="en-US" sz="3200" b="1" dirty="0">
                <a:latin typeface="Times New Roman" pitchFamily="18" charset="0"/>
                <a:cs typeface="Times New Roman" pitchFamily="18" charset="0"/>
              </a:rPr>
              <a:t>STAGE 2:</a:t>
            </a:r>
          </a:p>
          <a:p>
            <a:pPr algn="just">
              <a:lnSpc>
                <a:spcPct val="150000"/>
              </a:lnSpc>
            </a:pPr>
            <a:r>
              <a:rPr lang="en-US" sz="2800" dirty="0">
                <a:latin typeface="Times New Roman" pitchFamily="18" charset="0"/>
                <a:cs typeface="Times New Roman" pitchFamily="18" charset="0"/>
              </a:rPr>
              <a:t>the remaining extraction spaces are closed while maintaining the previous corrections that have been achieved .</a:t>
            </a:r>
          </a:p>
          <a:p>
            <a:pPr algn="just">
              <a:lnSpc>
                <a:spcPct val="150000"/>
              </a:lnSpc>
              <a:buNone/>
            </a:pPr>
            <a:r>
              <a:rPr lang="en-US" sz="3200" b="1" dirty="0">
                <a:latin typeface="Times New Roman" pitchFamily="18" charset="0"/>
                <a:cs typeface="Times New Roman" pitchFamily="18" charset="0"/>
              </a:rPr>
              <a:t>STAGE 3:</a:t>
            </a:r>
          </a:p>
          <a:p>
            <a:pPr algn="just">
              <a:lnSpc>
                <a:spcPct val="150000"/>
              </a:lnSpc>
            </a:pPr>
            <a:r>
              <a:rPr lang="en-US" sz="2800" dirty="0" err="1">
                <a:latin typeface="Times New Roman" pitchFamily="18" charset="0"/>
                <a:cs typeface="Times New Roman" pitchFamily="18" charset="0"/>
              </a:rPr>
              <a:t>Uprighting</a:t>
            </a:r>
            <a:r>
              <a:rPr lang="en-US" sz="2800" dirty="0">
                <a:latin typeface="Times New Roman" pitchFamily="18" charset="0"/>
                <a:cs typeface="Times New Roman" pitchFamily="18" charset="0"/>
              </a:rPr>
              <a:t> and </a:t>
            </a:r>
            <a:r>
              <a:rPr lang="en-US" sz="2800" dirty="0" err="1">
                <a:latin typeface="Times New Roman" pitchFamily="18" charset="0"/>
                <a:cs typeface="Times New Roman" pitchFamily="18" charset="0"/>
              </a:rPr>
              <a:t>torquing</a:t>
            </a:r>
            <a:r>
              <a:rPr lang="en-US" sz="2800" dirty="0">
                <a:latin typeface="Times New Roman" pitchFamily="18" charset="0"/>
                <a:cs typeface="Times New Roman" pitchFamily="18" charset="0"/>
              </a:rPr>
              <a:t> is carried out to achieve normal axial inclination of the teeth.</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r>
              <a:rPr lang="en-US" dirty="0">
                <a:solidFill>
                  <a:schemeClr val="tx2">
                    <a:lumMod val="75000"/>
                  </a:schemeClr>
                </a:solidFill>
                <a:latin typeface="Times New Roman" pitchFamily="18" charset="0"/>
                <a:cs typeface="Times New Roman" pitchFamily="18" charset="0"/>
              </a:rPr>
              <a:t>Advantages:</a:t>
            </a:r>
          </a:p>
        </p:txBody>
      </p:sp>
      <p:sp>
        <p:nvSpPr>
          <p:cNvPr id="3" name="Content Placeholder 2"/>
          <p:cNvSpPr>
            <a:spLocks noGrp="1"/>
          </p:cNvSpPr>
          <p:nvPr>
            <p:ph idx="1"/>
          </p:nvPr>
        </p:nvSpPr>
        <p:spPr>
          <a:xfrm>
            <a:off x="457200" y="990600"/>
            <a:ext cx="7239000" cy="5465136"/>
          </a:xfrm>
        </p:spPr>
        <p:txBody>
          <a:bodyPr>
            <a:normAutofit/>
          </a:bodyPr>
          <a:lstStyle/>
          <a:p>
            <a:pPr algn="just">
              <a:lnSpc>
                <a:spcPct val="150000"/>
              </a:lnSpc>
            </a:pPr>
            <a:r>
              <a:rPr lang="en-US" dirty="0">
                <a:latin typeface="Times New Roman" pitchFamily="18" charset="0"/>
                <a:cs typeface="Times New Roman" pitchFamily="18" charset="0"/>
              </a:rPr>
              <a:t>Use of light forces which are within the physiologic limits </a:t>
            </a:r>
          </a:p>
          <a:p>
            <a:pPr algn="just">
              <a:lnSpc>
                <a:spcPct val="150000"/>
              </a:lnSpc>
            </a:pPr>
            <a:r>
              <a:rPr lang="en-US" dirty="0">
                <a:latin typeface="Times New Roman" pitchFamily="18" charset="0"/>
                <a:cs typeface="Times New Roman" pitchFamily="18" charset="0"/>
              </a:rPr>
              <a:t>Relatively </a:t>
            </a:r>
            <a:r>
              <a:rPr lang="en-US" dirty="0" err="1">
                <a:latin typeface="Times New Roman" pitchFamily="18" charset="0"/>
                <a:cs typeface="Times New Roman" pitchFamily="18" charset="0"/>
              </a:rPr>
              <a:t>continous</a:t>
            </a:r>
            <a:r>
              <a:rPr lang="en-US" dirty="0">
                <a:latin typeface="Times New Roman" pitchFamily="18" charset="0"/>
                <a:cs typeface="Times New Roman" pitchFamily="18" charset="0"/>
              </a:rPr>
              <a:t> force application </a:t>
            </a:r>
          </a:p>
          <a:p>
            <a:pPr algn="just">
              <a:lnSpc>
                <a:spcPct val="150000"/>
              </a:lnSpc>
            </a:pPr>
            <a:r>
              <a:rPr lang="en-US" dirty="0">
                <a:latin typeface="Times New Roman" pitchFamily="18" charset="0"/>
                <a:cs typeface="Times New Roman" pitchFamily="18" charset="0"/>
              </a:rPr>
              <a:t>Minimal friction between the wire and the brackets </a:t>
            </a:r>
          </a:p>
          <a:p>
            <a:pPr algn="just">
              <a:lnSpc>
                <a:spcPct val="150000"/>
              </a:lnSpc>
            </a:pPr>
            <a:r>
              <a:rPr lang="en-US" dirty="0">
                <a:latin typeface="Times New Roman" pitchFamily="18" charset="0"/>
                <a:cs typeface="Times New Roman" pitchFamily="18" charset="0"/>
              </a:rPr>
              <a:t>Rapid alignment and over bite correction.</a:t>
            </a:r>
          </a:p>
          <a:p>
            <a:pPr algn="just">
              <a:lnSpc>
                <a:spcPct val="150000"/>
              </a:lnSpc>
            </a:pPr>
            <a:r>
              <a:rPr lang="en-US" dirty="0">
                <a:latin typeface="Times New Roman" pitchFamily="18" charset="0"/>
                <a:cs typeface="Times New Roman" pitchFamily="18" charset="0"/>
              </a:rPr>
              <a:t>The appliance does not strain the anchorage .</a:t>
            </a:r>
          </a:p>
          <a:p>
            <a:pPr algn="just">
              <a:lnSpc>
                <a:spcPct val="150000"/>
              </a:lnSpc>
            </a:pPr>
            <a:r>
              <a:rPr lang="en-US" dirty="0" err="1">
                <a:latin typeface="Times New Roman" pitchFamily="18" charset="0"/>
                <a:cs typeface="Times New Roman" pitchFamily="18" charset="0"/>
              </a:rPr>
              <a:t>Extraoral</a:t>
            </a:r>
            <a:r>
              <a:rPr lang="en-US" dirty="0">
                <a:latin typeface="Times New Roman" pitchFamily="18" charset="0"/>
                <a:cs typeface="Times New Roman" pitchFamily="18" charset="0"/>
              </a:rPr>
              <a:t> forces are not required to conserve anchorage.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0040"/>
            <a:ext cx="7772400" cy="594360"/>
          </a:xfrm>
        </p:spPr>
        <p:txBody>
          <a:bodyPr>
            <a:normAutofit/>
          </a:bodyPr>
          <a:lstStyle/>
          <a:p>
            <a:r>
              <a:rPr lang="en-US" dirty="0">
                <a:solidFill>
                  <a:schemeClr val="tx1"/>
                </a:solidFill>
                <a:latin typeface="Times New Roman" pitchFamily="18" charset="0"/>
                <a:cs typeface="Times New Roman" pitchFamily="18" charset="0"/>
              </a:rPr>
              <a:t>Orthodontic   appliance</a:t>
            </a:r>
          </a:p>
        </p:txBody>
      </p:sp>
      <p:sp>
        <p:nvSpPr>
          <p:cNvPr id="3" name="Content Placeholder 2"/>
          <p:cNvSpPr>
            <a:spLocks noGrp="1"/>
          </p:cNvSpPr>
          <p:nvPr>
            <p:ph idx="1"/>
          </p:nvPr>
        </p:nvSpPr>
        <p:spPr>
          <a:xfrm>
            <a:off x="533400" y="1316664"/>
            <a:ext cx="7315200" cy="5160336"/>
          </a:xfrm>
        </p:spPr>
        <p:txBody>
          <a:bodyPr>
            <a:normAutofit/>
          </a:bodyPr>
          <a:lstStyle/>
          <a:p>
            <a:pPr>
              <a:lnSpc>
                <a:spcPct val="150000"/>
              </a:lnSpc>
              <a:buNone/>
            </a:pPr>
            <a:r>
              <a:rPr lang="en-US" sz="2800" dirty="0">
                <a:latin typeface="Times New Roman" pitchFamily="18" charset="0"/>
                <a:cs typeface="Times New Roman" pitchFamily="18" charset="0"/>
              </a:rPr>
              <a:t>DEFINITION:</a:t>
            </a:r>
            <a:endParaRPr lang="en-US" sz="2800" dirty="0">
              <a:latin typeface="Showcard Gothic" pitchFamily="82" charset="0"/>
            </a:endParaRPr>
          </a:p>
          <a:p>
            <a:pPr>
              <a:lnSpc>
                <a:spcPct val="150000"/>
              </a:lnSpc>
              <a:buFont typeface="Arial" pitchFamily="34" charset="0"/>
              <a:buChar char="•"/>
            </a:pPr>
            <a:r>
              <a:rPr lang="en-US" sz="2800" dirty="0">
                <a:latin typeface="Times New Roman" pitchFamily="18" charset="0"/>
                <a:cs typeface="Times New Roman" pitchFamily="18" charset="0"/>
              </a:rPr>
              <a:t>Orthodontic appliances are corrective and supportive braces, designed and prescribed to treat malocclusions, including crooked, crowded, and protruding teeth that do not fit properly together.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C98D3-9A2F-FF0E-4BAD-F700CFD60186}"/>
              </a:ext>
            </a:extLst>
          </p:cNvPr>
          <p:cNvSpPr>
            <a:spLocks noGrp="1"/>
          </p:cNvSpPr>
          <p:nvPr>
            <p:ph type="title"/>
          </p:nvPr>
        </p:nvSpPr>
        <p:spPr>
          <a:xfrm>
            <a:off x="609600" y="838200"/>
            <a:ext cx="7086600" cy="5638799"/>
          </a:xfrm>
        </p:spPr>
        <p:txBody>
          <a:bodyPr>
            <a:noAutofit/>
          </a:bodyPr>
          <a:lstStyle/>
          <a:p>
            <a:pPr algn="l"/>
            <a:r>
              <a:rPr lang="en-US" sz="2400" b="0" i="1" cap="none" dirty="0" smtClean="0">
                <a:latin typeface="Arial" panose="020B0604020202020204" pitchFamily="34" charset="0"/>
                <a:cs typeface="Arial" panose="020B0604020202020204" pitchFamily="34" charset="0"/>
              </a:rPr>
              <a:t>1. Precise Tooth Control Is Possible</a:t>
            </a:r>
            <a:r>
              <a:rPr lang="en-US" sz="2400" b="0" cap="none" dirty="0" smtClean="0">
                <a:latin typeface="Arial" panose="020B0604020202020204" pitchFamily="34" charset="0"/>
                <a:cs typeface="Arial" panose="020B0604020202020204" pitchFamily="34" charset="0"/>
              </a:rPr>
              <a:t>. </a:t>
            </a:r>
            <a:br>
              <a:rPr lang="en-US" sz="2400" b="0"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2. </a:t>
            </a:r>
            <a:r>
              <a:rPr lang="en-US" sz="2400" b="0" i="1" cap="none" dirty="0" smtClean="0">
                <a:latin typeface="Arial" panose="020B0604020202020204" pitchFamily="34" charset="0"/>
                <a:cs typeface="Arial" panose="020B0604020202020204" pitchFamily="34" charset="0"/>
              </a:rPr>
              <a:t>Multiple Tooth Movements Are Possible.  </a:t>
            </a:r>
            <a:br>
              <a:rPr lang="en-US" sz="2400" b="0" i="1"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3. </a:t>
            </a:r>
            <a:r>
              <a:rPr lang="en-US" sz="2400" b="0" i="1" cap="none" dirty="0" smtClean="0">
                <a:latin typeface="Arial" panose="020B0604020202020204" pitchFamily="34" charset="0"/>
                <a:cs typeface="Arial" panose="020B0604020202020204" pitchFamily="34" charset="0"/>
              </a:rPr>
              <a:t>Patient Cooperation Is Reduced</a:t>
            </a:r>
            <a:br>
              <a:rPr lang="en-US" sz="2400" b="0" i="1" cap="none" dirty="0" smtClean="0">
                <a:latin typeface="Arial" panose="020B0604020202020204" pitchFamily="34" charset="0"/>
                <a:cs typeface="Arial" panose="020B0604020202020204" pitchFamily="34" charset="0"/>
              </a:rPr>
            </a:br>
            <a:r>
              <a:rPr lang="en-US" sz="2400" cap="none" dirty="0" smtClean="0">
                <a:latin typeface="Arial" panose="020B0604020202020204" pitchFamily="34" charset="0"/>
                <a:cs typeface="Arial" panose="020B0604020202020204" pitchFamily="34" charset="0"/>
              </a:rPr>
              <a:t>ACTIVE COMPONENTS</a:t>
            </a:r>
            <a:br>
              <a:rPr lang="en-US" sz="2400"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A. Separators</a:t>
            </a:r>
            <a:br>
              <a:rPr lang="en-US" sz="2400" b="0"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B. </a:t>
            </a:r>
            <a:r>
              <a:rPr lang="en-US" sz="2400" b="0" cap="none" dirty="0" err="1" smtClean="0">
                <a:latin typeface="Arial" panose="020B0604020202020204" pitchFamily="34" charset="0"/>
                <a:cs typeface="Arial" panose="020B0604020202020204" pitchFamily="34" charset="0"/>
              </a:rPr>
              <a:t>Archwires</a:t>
            </a:r>
            <a:r>
              <a:rPr lang="en-US" sz="2400" b="0" cap="none" dirty="0" smtClean="0">
                <a:latin typeface="Arial" panose="020B0604020202020204" pitchFamily="34" charset="0"/>
                <a:cs typeface="Arial" panose="020B0604020202020204" pitchFamily="34" charset="0"/>
              </a:rPr>
              <a:t/>
            </a:r>
            <a:br>
              <a:rPr lang="en-US" sz="2400" b="0"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C. Elastics</a:t>
            </a:r>
            <a:br>
              <a:rPr lang="en-US" sz="2400" b="0"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D. </a:t>
            </a:r>
            <a:r>
              <a:rPr lang="en-US" sz="2400" b="0" cap="none" dirty="0" err="1" smtClean="0">
                <a:latin typeface="Arial" panose="020B0604020202020204" pitchFamily="34" charset="0"/>
                <a:cs typeface="Arial" panose="020B0604020202020204" pitchFamily="34" charset="0"/>
              </a:rPr>
              <a:t>Elastomerics</a:t>
            </a:r>
            <a:r>
              <a:rPr lang="en-US" sz="2400" b="0" cap="none" dirty="0" smtClean="0">
                <a:latin typeface="Arial" panose="020B0604020202020204" pitchFamily="34" charset="0"/>
                <a:cs typeface="Arial" panose="020B0604020202020204" pitchFamily="34" charset="0"/>
              </a:rPr>
              <a:t/>
            </a:r>
            <a:br>
              <a:rPr lang="en-US" sz="2400" b="0"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E. Springs</a:t>
            </a:r>
            <a:br>
              <a:rPr lang="en-US" sz="2400" b="0"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F. Magnets</a:t>
            </a:r>
            <a:r>
              <a:rPr lang="en-US" sz="2400" cap="none" dirty="0" smtClean="0">
                <a:latin typeface="Arial" panose="020B0604020202020204" pitchFamily="34" charset="0"/>
                <a:cs typeface="Arial" panose="020B0604020202020204" pitchFamily="34" charset="0"/>
              </a:rPr>
              <a:t> </a:t>
            </a:r>
            <a:br>
              <a:rPr lang="en-US" sz="2400" cap="none" dirty="0" smtClean="0">
                <a:latin typeface="Arial" panose="020B0604020202020204" pitchFamily="34" charset="0"/>
                <a:cs typeface="Arial" panose="020B0604020202020204" pitchFamily="34" charset="0"/>
              </a:rPr>
            </a:br>
            <a:r>
              <a:rPr lang="en-US" sz="2400" cap="none" dirty="0" smtClean="0">
                <a:latin typeface="Arial" panose="020B0604020202020204" pitchFamily="34" charset="0"/>
                <a:cs typeface="Arial" panose="020B0604020202020204" pitchFamily="34" charset="0"/>
              </a:rPr>
              <a:t>PASSIVE COMPONENTS</a:t>
            </a:r>
            <a:br>
              <a:rPr lang="en-US" sz="2400"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A. Bands</a:t>
            </a:r>
            <a:br>
              <a:rPr lang="en-US" sz="2400" b="0"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B. Brackets</a:t>
            </a:r>
            <a:br>
              <a:rPr lang="en-US" sz="2400" b="0"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C. Buccal Tubes</a:t>
            </a:r>
            <a:br>
              <a:rPr lang="en-US" sz="2400" b="0" cap="none" dirty="0" smtClean="0">
                <a:latin typeface="Arial" panose="020B0604020202020204" pitchFamily="34" charset="0"/>
                <a:cs typeface="Arial" panose="020B0604020202020204" pitchFamily="34" charset="0"/>
              </a:rPr>
            </a:br>
            <a:r>
              <a:rPr lang="en-US" sz="2400" b="0" cap="none" dirty="0" smtClean="0">
                <a:latin typeface="Arial" panose="020B0604020202020204" pitchFamily="34" charset="0"/>
                <a:cs typeface="Arial" panose="020B0604020202020204" pitchFamily="34" charset="0"/>
              </a:rPr>
              <a:t>D. Lingual Attachments</a:t>
            </a:r>
            <a:r>
              <a:rPr lang="en-US" sz="2400" cap="none" dirty="0" smtClean="0">
                <a:latin typeface="Arial" panose="020B0604020202020204" pitchFamily="34" charset="0"/>
                <a:cs typeface="Arial" panose="020B0604020202020204" pitchFamily="34" charset="0"/>
              </a:rPr>
              <a:t> </a:t>
            </a:r>
            <a:br>
              <a:rPr lang="en-US" sz="2400" cap="none" dirty="0" smtClean="0">
                <a:latin typeface="Arial" panose="020B0604020202020204" pitchFamily="34" charset="0"/>
                <a:cs typeface="Arial" panose="020B0604020202020204" pitchFamily="34" charset="0"/>
              </a:rPr>
            </a:br>
            <a:r>
              <a:rPr lang="en-US" sz="2400" cap="none" dirty="0" smtClean="0">
                <a:latin typeface="Arial" panose="020B0604020202020204" pitchFamily="34" charset="0"/>
                <a:cs typeface="Arial" panose="020B0604020202020204" pitchFamily="34" charset="0"/>
              </a:rPr>
              <a:t/>
            </a:r>
            <a:br>
              <a:rPr lang="en-US" sz="2400" cap="none" dirty="0" smtClean="0">
                <a:latin typeface="Arial" panose="020B0604020202020204" pitchFamily="34" charset="0"/>
                <a:cs typeface="Arial" panose="020B0604020202020204" pitchFamily="34" charset="0"/>
              </a:rPr>
            </a:br>
            <a:endParaRPr lang="en-IN" sz="2400" cap="none"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70970DA5-3D18-C247-B7F8-EA52059FE239}"/>
              </a:ext>
            </a:extLst>
          </p:cNvPr>
          <p:cNvSpPr>
            <a:spLocks noGrp="1"/>
          </p:cNvSpPr>
          <p:nvPr>
            <p:ph type="body" idx="1"/>
          </p:nvPr>
        </p:nvSpPr>
        <p:spPr>
          <a:xfrm>
            <a:off x="1046285" y="-76200"/>
            <a:ext cx="6255488" cy="743507"/>
          </a:xfrm>
        </p:spPr>
        <p:txBody>
          <a:bodyPr>
            <a:normAutofit/>
          </a:bodyPr>
          <a:lstStyle/>
          <a:p>
            <a:pPr algn="ctr"/>
            <a:r>
              <a:rPr lang="en-IN" sz="4000" b="1" u="sng" dirty="0">
                <a:solidFill>
                  <a:schemeClr val="tx2">
                    <a:lumMod val="50000"/>
                  </a:schemeClr>
                </a:solidFill>
                <a:latin typeface="Cooper Black" panose="0208090404030B020404" pitchFamily="18" charset="0"/>
              </a:rPr>
              <a:t>SUMMARY</a:t>
            </a:r>
          </a:p>
        </p:txBody>
      </p:sp>
    </p:spTree>
    <p:extLst>
      <p:ext uri="{BB962C8B-B14F-4D97-AF65-F5344CB8AC3E}">
        <p14:creationId xmlns:p14="http://schemas.microsoft.com/office/powerpoint/2010/main" val="9384705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6304" y="1303981"/>
            <a:ext cx="6673174" cy="1170537"/>
          </a:xfrm>
        </p:spPr>
        <p:txBody>
          <a:bodyPr/>
          <a:lstStyle/>
          <a:p>
            <a:r>
              <a:rPr lang="en-US" dirty="0" smtClean="0"/>
              <a:t>REFERENCES</a:t>
            </a:r>
            <a:endParaRPr lang="en-US" dirty="0"/>
          </a:p>
        </p:txBody>
      </p:sp>
      <p:sp>
        <p:nvSpPr>
          <p:cNvPr id="3" name="Content Placeholder 2"/>
          <p:cNvSpPr>
            <a:spLocks noGrp="1"/>
          </p:cNvSpPr>
          <p:nvPr>
            <p:ph idx="1"/>
          </p:nvPr>
        </p:nvSpPr>
        <p:spPr>
          <a:xfrm>
            <a:off x="0" y="2675814"/>
            <a:ext cx="8748464" cy="2738628"/>
          </a:xfrm>
        </p:spPr>
        <p:txBody>
          <a:bodyPr>
            <a:noAutofit/>
          </a:bodyPr>
          <a:lstStyle/>
          <a:p>
            <a:r>
              <a:rPr lang="en-US" sz="2400" dirty="0"/>
              <a:t>Textbook of Orthodontics </a:t>
            </a:r>
            <a:r>
              <a:rPr lang="en-US" sz="2400" dirty="0"/>
              <a:t>– </a:t>
            </a:r>
            <a:r>
              <a:rPr lang="en-US" sz="2400" dirty="0" err="1"/>
              <a:t>Gurkeerat</a:t>
            </a:r>
            <a:r>
              <a:rPr lang="en-US" sz="2400" dirty="0"/>
              <a:t> Singh, </a:t>
            </a:r>
            <a:r>
              <a:rPr lang="en-US" sz="2400" dirty="0" err="1"/>
              <a:t>Jaypee</a:t>
            </a:r>
            <a:r>
              <a:rPr lang="en-US" sz="2400" dirty="0"/>
              <a:t> </a:t>
            </a:r>
            <a:r>
              <a:rPr lang="en-US" sz="2400" dirty="0"/>
              <a:t>Brothers; </a:t>
            </a:r>
            <a:r>
              <a:rPr lang="en-US" sz="2400" dirty="0"/>
              <a:t>2</a:t>
            </a:r>
            <a:r>
              <a:rPr lang="en-US" sz="2400" baseline="30000" dirty="0"/>
              <a:t>nd</a:t>
            </a:r>
            <a:r>
              <a:rPr lang="en-US" sz="2400" dirty="0"/>
              <a:t> Edition </a:t>
            </a:r>
          </a:p>
          <a:p>
            <a:r>
              <a:rPr lang="en-US" sz="2400" dirty="0"/>
              <a:t>Orthodontics – The Art and Science, S.I </a:t>
            </a:r>
            <a:r>
              <a:rPr lang="en-US" sz="2400" dirty="0" err="1"/>
              <a:t>Bhalajhi</a:t>
            </a:r>
            <a:r>
              <a:rPr lang="en-US" sz="2400" dirty="0"/>
              <a:t>, </a:t>
            </a:r>
            <a:r>
              <a:rPr lang="en-US" sz="2400" dirty="0" err="1"/>
              <a:t>AryaMedi</a:t>
            </a:r>
            <a:r>
              <a:rPr lang="en-US" sz="2400" dirty="0"/>
              <a:t> Publishing; 7</a:t>
            </a:r>
            <a:r>
              <a:rPr lang="en-US" sz="2400" baseline="30000" dirty="0"/>
              <a:t>th</a:t>
            </a:r>
            <a:r>
              <a:rPr lang="en-US" sz="2400" dirty="0"/>
              <a:t> Edition</a:t>
            </a:r>
          </a:p>
          <a:p>
            <a:r>
              <a:rPr lang="en-US" sz="2400" dirty="0"/>
              <a:t>Textbook </a:t>
            </a:r>
            <a:r>
              <a:rPr lang="en-US" sz="2400" dirty="0"/>
              <a:t>of Orthodontics – Sridhar </a:t>
            </a:r>
            <a:r>
              <a:rPr lang="en-US" sz="2400" dirty="0" err="1"/>
              <a:t>Premkumar</a:t>
            </a:r>
            <a:r>
              <a:rPr lang="en-US" sz="2400" dirty="0"/>
              <a:t>, </a:t>
            </a:r>
            <a:r>
              <a:rPr lang="en-US" sz="2400" dirty="0"/>
              <a:t>Elsevier; 1</a:t>
            </a:r>
            <a:r>
              <a:rPr lang="en-US" sz="2400" baseline="30000" dirty="0"/>
              <a:t>st</a:t>
            </a:r>
            <a:r>
              <a:rPr lang="en-US" sz="2400" dirty="0"/>
              <a:t> Edition</a:t>
            </a:r>
          </a:p>
          <a:p>
            <a:r>
              <a:rPr lang="en-US" sz="2400" dirty="0"/>
              <a:t>Orthodontics: Diagnosis and Management of Malocclusion and </a:t>
            </a:r>
            <a:r>
              <a:rPr lang="en-US" sz="2400" dirty="0" err="1"/>
              <a:t>Dentofacial</a:t>
            </a:r>
            <a:r>
              <a:rPr lang="en-US" sz="2400" dirty="0"/>
              <a:t> </a:t>
            </a:r>
            <a:r>
              <a:rPr lang="en-US" sz="2400" dirty="0"/>
              <a:t>Deformities – O.P </a:t>
            </a:r>
            <a:r>
              <a:rPr lang="en-US" sz="2400" dirty="0" err="1"/>
              <a:t>Kharbanda</a:t>
            </a:r>
            <a:r>
              <a:rPr lang="en-US" sz="2400" dirty="0"/>
              <a:t>, Elsevier; 1</a:t>
            </a:r>
            <a:r>
              <a:rPr lang="en-US" sz="2400" baseline="30000" dirty="0"/>
              <a:t>st</a:t>
            </a:r>
            <a:r>
              <a:rPr lang="en-US" sz="2400" dirty="0"/>
              <a:t> Edition</a:t>
            </a:r>
            <a:endParaRPr lang="en-US" sz="2400" dirty="0"/>
          </a:p>
          <a:p>
            <a:pPr marL="0" indent="0">
              <a:buNone/>
            </a:pPr>
            <a:r>
              <a:rPr lang="en-US" sz="1800" dirty="0"/>
              <a:t/>
            </a:r>
            <a:br>
              <a:rPr lang="en-US" sz="1800" dirty="0"/>
            </a:br>
            <a:endParaRPr lang="en-US" sz="1800" dirty="0"/>
          </a:p>
          <a:p>
            <a:endParaRPr lang="en-US" sz="1800" dirty="0"/>
          </a:p>
        </p:txBody>
      </p:sp>
    </p:spTree>
    <p:extLst>
      <p:ext uri="{BB962C8B-B14F-4D97-AF65-F5344CB8AC3E}">
        <p14:creationId xmlns:p14="http://schemas.microsoft.com/office/powerpoint/2010/main" val="4414509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628650" y="1031422"/>
            <a:ext cx="7886700" cy="1093844"/>
          </a:xfrm>
        </p:spPr>
        <p:txBody>
          <a:bodyPr/>
          <a:lstStyle/>
          <a:p>
            <a:r>
              <a:rPr lang="en-US" dirty="0" smtClean="0">
                <a:latin typeface="Times New Roman" panose="02020603050405020304" pitchFamily="18" charset="0"/>
                <a:cs typeface="Times New Roman" panose="02020603050405020304" pitchFamily="18" charset="0"/>
              </a:rPr>
              <a:t>Question &amp; Answer Session</a:t>
            </a:r>
            <a:endParaRPr lang="en-US" sz="1800" dirty="0"/>
          </a:p>
        </p:txBody>
      </p:sp>
    </p:spTree>
    <p:extLst>
      <p:ext uri="{BB962C8B-B14F-4D97-AF65-F5344CB8AC3E}">
        <p14:creationId xmlns:p14="http://schemas.microsoft.com/office/powerpoint/2010/main" val="2498924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315200" cy="670560"/>
          </a:xfrm>
        </p:spPr>
        <p:txBody>
          <a:bodyPr>
            <a:normAutofit fontScale="90000"/>
          </a:bodyPr>
          <a:lstStyle/>
          <a:p>
            <a:r>
              <a:rPr lang="en-US" dirty="0">
                <a:solidFill>
                  <a:schemeClr val="tx1"/>
                </a:solidFill>
                <a:latin typeface="Showcard Gothic" pitchFamily="82" charset="0"/>
              </a:rPr>
              <a:t/>
            </a:r>
            <a:br>
              <a:rPr lang="en-US" dirty="0">
                <a:solidFill>
                  <a:schemeClr val="tx1"/>
                </a:solidFill>
                <a:latin typeface="Showcard Gothic" pitchFamily="82" charset="0"/>
              </a:rPr>
            </a:br>
            <a:r>
              <a:rPr lang="en-US" sz="4000" dirty="0">
                <a:solidFill>
                  <a:schemeClr val="tx1"/>
                </a:solidFill>
                <a:latin typeface="Times New Roman" pitchFamily="18" charset="0"/>
                <a:cs typeface="Times New Roman" pitchFamily="18" charset="0"/>
              </a:rPr>
              <a:t>Fixed  Appliances:</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7239000" cy="5160336"/>
          </a:xfrm>
        </p:spPr>
        <p:txBody>
          <a:bodyPr/>
          <a:lstStyle/>
          <a:p>
            <a:pPr algn="just">
              <a:lnSpc>
                <a:spcPct val="150000"/>
              </a:lnSpc>
              <a:buNone/>
            </a:pPr>
            <a:r>
              <a:rPr lang="en-US" dirty="0">
                <a:latin typeface="Times New Roman" pitchFamily="18" charset="0"/>
                <a:cs typeface="Times New Roman" pitchFamily="18" charset="0"/>
              </a:rPr>
              <a:t>  Definition:</a:t>
            </a:r>
          </a:p>
          <a:p>
            <a:pPr algn="just">
              <a:lnSpc>
                <a:spcPct val="150000"/>
              </a:lnSpc>
              <a:buNone/>
            </a:pPr>
            <a:r>
              <a:rPr lang="en-US" dirty="0">
                <a:latin typeface="Showcard Gothic" pitchFamily="82" charset="0"/>
                <a:cs typeface="Times New Roman" pitchFamily="18" charset="0"/>
              </a:rPr>
              <a:t>   </a:t>
            </a:r>
            <a:r>
              <a:rPr lang="en-US" dirty="0">
                <a:latin typeface="Times New Roman" pitchFamily="18" charset="0"/>
                <a:cs typeface="Times New Roman" pitchFamily="18" charset="0"/>
              </a:rPr>
              <a:t>Devices or equipments that are attached to the teeth ,which cannot be removed by the patient and are capable of causing tooth movement.</a:t>
            </a:r>
          </a:p>
          <a:p>
            <a:endParaRPr lang="en-US" dirty="0">
              <a:latin typeface="Showcard Gothic" pitchFamily="82" charset="0"/>
            </a:endParaRPr>
          </a:p>
        </p:txBody>
      </p:sp>
      <p:pic>
        <p:nvPicPr>
          <p:cNvPr id="4" name="Picture 3" descr="f3.jpg"/>
          <p:cNvPicPr>
            <a:picLocks noChangeAspect="1"/>
          </p:cNvPicPr>
          <p:nvPr/>
        </p:nvPicPr>
        <p:blipFill>
          <a:blip r:embed="rId2"/>
          <a:stretch>
            <a:fillRect/>
          </a:stretch>
        </p:blipFill>
        <p:spPr>
          <a:xfrm>
            <a:off x="2133600" y="3962400"/>
            <a:ext cx="4038600" cy="2514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1051560"/>
          </a:xfrm>
        </p:spPr>
        <p:txBody>
          <a:bodyPr>
            <a:normAutofit fontScale="90000"/>
          </a:bodyPr>
          <a:lstStyle/>
          <a:p>
            <a:r>
              <a:rPr lang="en-US" dirty="0">
                <a:solidFill>
                  <a:schemeClr val="tx1"/>
                </a:solidFill>
                <a:latin typeface="Times New Roman" pitchFamily="18" charset="0"/>
                <a:cs typeface="Times New Roman" pitchFamily="18" charset="0"/>
              </a:rPr>
              <a:t>Components  of  fixed  appliance</a:t>
            </a:r>
          </a:p>
        </p:txBody>
      </p:sp>
      <p:graphicFrame>
        <p:nvGraphicFramePr>
          <p:cNvPr id="4" name="Content Placeholder 3"/>
          <p:cNvGraphicFramePr>
            <a:graphicFrameLocks noGrp="1"/>
          </p:cNvGraphicFramePr>
          <p:nvPr>
            <p:ph idx="1"/>
          </p:nvPr>
        </p:nvGraphicFramePr>
        <p:xfrm>
          <a:off x="457200" y="1609725"/>
          <a:ext cx="7239000" cy="5019676"/>
        </p:xfrm>
        <a:graphic>
          <a:graphicData uri="http://schemas.openxmlformats.org/drawingml/2006/table">
            <a:tbl>
              <a:tblPr firstRow="1" bandRow="1" bandCol="1">
                <a:tableStyleId>{5C22544A-7EE6-4342-B048-85BDC9FD1C3A}</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5019676">
                <a:tc>
                  <a:txBody>
                    <a:bodyPr/>
                    <a:lstStyle/>
                    <a:p>
                      <a:pPr algn="just">
                        <a:lnSpc>
                          <a:spcPct val="100000"/>
                        </a:lnSpc>
                      </a:pPr>
                      <a:r>
                        <a:rPr lang="en-US" sz="2400" dirty="0">
                          <a:solidFill>
                            <a:schemeClr val="tx1"/>
                          </a:solidFill>
                          <a:latin typeface="Times New Roman" pitchFamily="18" charset="0"/>
                          <a:cs typeface="Times New Roman" pitchFamily="18" charset="0"/>
                        </a:rPr>
                        <a:t>Active</a:t>
                      </a:r>
                      <a:r>
                        <a:rPr lang="en-US" sz="2400" baseline="0" dirty="0">
                          <a:solidFill>
                            <a:schemeClr val="tx1"/>
                          </a:solidFill>
                          <a:latin typeface="Times New Roman" pitchFamily="18" charset="0"/>
                          <a:cs typeface="Times New Roman" pitchFamily="18" charset="0"/>
                        </a:rPr>
                        <a:t>  components</a:t>
                      </a:r>
                    </a:p>
                    <a:p>
                      <a:pPr algn="just">
                        <a:lnSpc>
                          <a:spcPct val="100000"/>
                        </a:lnSpc>
                      </a:pPr>
                      <a:endParaRPr lang="en-US" sz="2400" baseline="0" dirty="0">
                        <a:solidFill>
                          <a:schemeClr val="tx1"/>
                        </a:solidFill>
                        <a:latin typeface="Times New Roman" pitchFamily="18" charset="0"/>
                        <a:cs typeface="Times New Roman" pitchFamily="18" charset="0"/>
                      </a:endParaRPr>
                    </a:p>
                    <a:p>
                      <a:pPr algn="just">
                        <a:lnSpc>
                          <a:spcPct val="100000"/>
                        </a:lnSpc>
                        <a:buFont typeface="Arial" pitchFamily="34" charset="0"/>
                        <a:buChar char="•"/>
                      </a:pPr>
                      <a:r>
                        <a:rPr lang="en-US" sz="2400" baseline="0" dirty="0">
                          <a:solidFill>
                            <a:schemeClr val="tx1"/>
                          </a:solidFill>
                          <a:latin typeface="Times New Roman" pitchFamily="18" charset="0"/>
                          <a:cs typeface="Times New Roman" pitchFamily="18" charset="0"/>
                        </a:rPr>
                        <a:t>Arch wires</a:t>
                      </a:r>
                    </a:p>
                    <a:p>
                      <a:pPr algn="just">
                        <a:lnSpc>
                          <a:spcPct val="100000"/>
                        </a:lnSpc>
                        <a:buFont typeface="Arial" pitchFamily="34" charset="0"/>
                        <a:buChar char="•"/>
                      </a:pPr>
                      <a:endParaRPr lang="en-US" sz="2400" baseline="0" dirty="0">
                        <a:solidFill>
                          <a:schemeClr val="tx1"/>
                        </a:solidFill>
                        <a:latin typeface="Times New Roman" pitchFamily="18" charset="0"/>
                        <a:cs typeface="Times New Roman" pitchFamily="18" charset="0"/>
                      </a:endParaRPr>
                    </a:p>
                    <a:p>
                      <a:pPr algn="just">
                        <a:lnSpc>
                          <a:spcPct val="100000"/>
                        </a:lnSpc>
                        <a:buFont typeface="Arial" pitchFamily="34" charset="0"/>
                        <a:buChar char="•"/>
                      </a:pPr>
                      <a:r>
                        <a:rPr lang="en-US" sz="2400" baseline="0" dirty="0">
                          <a:solidFill>
                            <a:schemeClr val="tx1"/>
                          </a:solidFill>
                          <a:latin typeface="Times New Roman" pitchFamily="18" charset="0"/>
                          <a:cs typeface="Times New Roman" pitchFamily="18" charset="0"/>
                        </a:rPr>
                        <a:t>Springs</a:t>
                      </a:r>
                    </a:p>
                    <a:p>
                      <a:pPr algn="just">
                        <a:lnSpc>
                          <a:spcPct val="100000"/>
                        </a:lnSpc>
                        <a:buFont typeface="Arial" pitchFamily="34" charset="0"/>
                        <a:buChar char="•"/>
                      </a:pPr>
                      <a:endParaRPr lang="en-US" sz="2400" baseline="0" dirty="0">
                        <a:solidFill>
                          <a:schemeClr val="tx1"/>
                        </a:solidFill>
                        <a:latin typeface="Times New Roman" pitchFamily="18" charset="0"/>
                        <a:cs typeface="Times New Roman" pitchFamily="18" charset="0"/>
                      </a:endParaRPr>
                    </a:p>
                    <a:p>
                      <a:pPr algn="just">
                        <a:lnSpc>
                          <a:spcPct val="100000"/>
                        </a:lnSpc>
                        <a:buFont typeface="Arial" pitchFamily="34" charset="0"/>
                        <a:buChar char="•"/>
                      </a:pPr>
                      <a:r>
                        <a:rPr lang="en-US" sz="2400" baseline="0" dirty="0">
                          <a:solidFill>
                            <a:schemeClr val="tx1"/>
                          </a:solidFill>
                          <a:latin typeface="Times New Roman" pitchFamily="18" charset="0"/>
                          <a:cs typeface="Times New Roman" pitchFamily="18" charset="0"/>
                        </a:rPr>
                        <a:t>Elastics</a:t>
                      </a:r>
                    </a:p>
                    <a:p>
                      <a:pPr algn="just">
                        <a:lnSpc>
                          <a:spcPct val="100000"/>
                        </a:lnSpc>
                        <a:buFont typeface="Arial" pitchFamily="34" charset="0"/>
                        <a:buChar char="•"/>
                      </a:pPr>
                      <a:endParaRPr lang="en-US" sz="2400" baseline="0" dirty="0">
                        <a:solidFill>
                          <a:schemeClr val="tx1"/>
                        </a:solidFill>
                        <a:latin typeface="Times New Roman" pitchFamily="18" charset="0"/>
                        <a:cs typeface="Times New Roman" pitchFamily="18" charset="0"/>
                      </a:endParaRPr>
                    </a:p>
                    <a:p>
                      <a:pPr algn="just">
                        <a:lnSpc>
                          <a:spcPct val="100000"/>
                        </a:lnSpc>
                        <a:buFont typeface="Arial" pitchFamily="34" charset="0"/>
                        <a:buChar char="•"/>
                      </a:pPr>
                      <a:r>
                        <a:rPr lang="en-US" sz="2400" baseline="0" dirty="0">
                          <a:solidFill>
                            <a:schemeClr val="tx1"/>
                          </a:solidFill>
                          <a:latin typeface="Times New Roman" pitchFamily="18" charset="0"/>
                          <a:cs typeface="Times New Roman" pitchFamily="18" charset="0"/>
                        </a:rPr>
                        <a:t>separators</a:t>
                      </a:r>
                      <a:endParaRPr lang="en-US" sz="2400" dirty="0">
                        <a:solidFill>
                          <a:schemeClr val="tx1"/>
                        </a:solidFill>
                        <a:latin typeface="Times New Roman" pitchFamily="18" charset="0"/>
                        <a:cs typeface="Times New Roman" pitchFamily="18" charset="0"/>
                      </a:endParaRPr>
                    </a:p>
                  </a:txBody>
                  <a:tcPr/>
                </a:tc>
                <a:tc>
                  <a:txBody>
                    <a:bodyPr/>
                    <a:lstStyle/>
                    <a:p>
                      <a:pPr algn="just">
                        <a:lnSpc>
                          <a:spcPct val="100000"/>
                        </a:lnSpc>
                      </a:pPr>
                      <a:r>
                        <a:rPr lang="en-US" sz="2400" dirty="0">
                          <a:solidFill>
                            <a:schemeClr val="tx1"/>
                          </a:solidFill>
                          <a:latin typeface="Times New Roman" pitchFamily="18" charset="0"/>
                          <a:cs typeface="Times New Roman" pitchFamily="18" charset="0"/>
                        </a:rPr>
                        <a:t>Passive</a:t>
                      </a:r>
                      <a:r>
                        <a:rPr lang="en-US" sz="2400" baseline="0" dirty="0">
                          <a:solidFill>
                            <a:schemeClr val="tx1"/>
                          </a:solidFill>
                          <a:latin typeface="Times New Roman" pitchFamily="18" charset="0"/>
                          <a:cs typeface="Times New Roman" pitchFamily="18" charset="0"/>
                        </a:rPr>
                        <a:t>  components</a:t>
                      </a:r>
                    </a:p>
                    <a:p>
                      <a:pPr algn="just">
                        <a:lnSpc>
                          <a:spcPct val="100000"/>
                        </a:lnSpc>
                      </a:pPr>
                      <a:endParaRPr lang="en-US" sz="2400" baseline="0" dirty="0">
                        <a:solidFill>
                          <a:schemeClr val="tx1"/>
                        </a:solidFill>
                        <a:latin typeface="Times New Roman" pitchFamily="18" charset="0"/>
                        <a:cs typeface="Times New Roman" pitchFamily="18" charset="0"/>
                      </a:endParaRPr>
                    </a:p>
                    <a:p>
                      <a:pPr algn="just">
                        <a:lnSpc>
                          <a:spcPct val="100000"/>
                        </a:lnSpc>
                        <a:buFont typeface="Arial" pitchFamily="34" charset="0"/>
                        <a:buChar char="•"/>
                      </a:pPr>
                      <a:r>
                        <a:rPr lang="en-US" sz="2400" baseline="0" dirty="0">
                          <a:solidFill>
                            <a:schemeClr val="tx1"/>
                          </a:solidFill>
                          <a:latin typeface="Times New Roman" pitchFamily="18" charset="0"/>
                          <a:cs typeface="Times New Roman" pitchFamily="18" charset="0"/>
                        </a:rPr>
                        <a:t>Bands</a:t>
                      </a:r>
                    </a:p>
                    <a:p>
                      <a:pPr algn="just">
                        <a:lnSpc>
                          <a:spcPct val="100000"/>
                        </a:lnSpc>
                        <a:buFont typeface="Arial" pitchFamily="34" charset="0"/>
                        <a:buChar char="•"/>
                      </a:pPr>
                      <a:r>
                        <a:rPr lang="en-US" sz="2400" baseline="0" dirty="0">
                          <a:solidFill>
                            <a:schemeClr val="tx1"/>
                          </a:solidFill>
                          <a:latin typeface="Times New Roman" pitchFamily="18" charset="0"/>
                          <a:cs typeface="Times New Roman" pitchFamily="18" charset="0"/>
                        </a:rPr>
                        <a:t>Brackets</a:t>
                      </a:r>
                    </a:p>
                    <a:p>
                      <a:pPr algn="just">
                        <a:lnSpc>
                          <a:spcPct val="100000"/>
                        </a:lnSpc>
                        <a:buFont typeface="Arial" pitchFamily="34" charset="0"/>
                        <a:buNone/>
                      </a:pPr>
                      <a:endParaRPr lang="en-US" sz="2400" baseline="0" dirty="0">
                        <a:solidFill>
                          <a:schemeClr val="tx1"/>
                        </a:solidFill>
                        <a:latin typeface="Times New Roman" pitchFamily="18" charset="0"/>
                        <a:cs typeface="Times New Roman" pitchFamily="18" charset="0"/>
                      </a:endParaRPr>
                    </a:p>
                    <a:p>
                      <a:pPr algn="just">
                        <a:lnSpc>
                          <a:spcPct val="100000"/>
                        </a:lnSpc>
                        <a:buFont typeface="Arial" pitchFamily="34" charset="0"/>
                        <a:buChar char="•"/>
                      </a:pPr>
                      <a:r>
                        <a:rPr lang="en-US" sz="2400" baseline="0" dirty="0" err="1">
                          <a:solidFill>
                            <a:schemeClr val="tx1"/>
                          </a:solidFill>
                          <a:latin typeface="Times New Roman" pitchFamily="18" charset="0"/>
                          <a:cs typeface="Times New Roman" pitchFamily="18" charset="0"/>
                        </a:rPr>
                        <a:t>Buccal</a:t>
                      </a:r>
                      <a:r>
                        <a:rPr lang="en-US" sz="2400" baseline="0" dirty="0">
                          <a:solidFill>
                            <a:schemeClr val="tx1"/>
                          </a:solidFill>
                          <a:latin typeface="Times New Roman" pitchFamily="18" charset="0"/>
                          <a:cs typeface="Times New Roman" pitchFamily="18" charset="0"/>
                        </a:rPr>
                        <a:t>  tubes</a:t>
                      </a:r>
                    </a:p>
                    <a:p>
                      <a:pPr algn="just">
                        <a:lnSpc>
                          <a:spcPct val="100000"/>
                        </a:lnSpc>
                        <a:buFont typeface="Arial" pitchFamily="34" charset="0"/>
                        <a:buChar char="•"/>
                      </a:pPr>
                      <a:endParaRPr lang="en-US" sz="2400" baseline="0" dirty="0">
                        <a:solidFill>
                          <a:schemeClr val="tx1"/>
                        </a:solidFill>
                        <a:latin typeface="Times New Roman" pitchFamily="18" charset="0"/>
                        <a:cs typeface="Times New Roman" pitchFamily="18" charset="0"/>
                      </a:endParaRPr>
                    </a:p>
                    <a:p>
                      <a:pPr algn="just">
                        <a:lnSpc>
                          <a:spcPct val="100000"/>
                        </a:lnSpc>
                        <a:buFont typeface="Arial" pitchFamily="34" charset="0"/>
                        <a:buChar char="•"/>
                      </a:pPr>
                      <a:r>
                        <a:rPr lang="en-US" sz="2400" baseline="0" dirty="0">
                          <a:solidFill>
                            <a:schemeClr val="tx1"/>
                          </a:solidFill>
                          <a:latin typeface="Times New Roman" pitchFamily="18" charset="0"/>
                          <a:cs typeface="Times New Roman" pitchFamily="18" charset="0"/>
                        </a:rPr>
                        <a:t>Lingual  </a:t>
                      </a:r>
                    </a:p>
                    <a:p>
                      <a:pPr algn="just">
                        <a:lnSpc>
                          <a:spcPct val="100000"/>
                        </a:lnSpc>
                        <a:buFont typeface="Arial" pitchFamily="34" charset="0"/>
                        <a:buNone/>
                      </a:pPr>
                      <a:r>
                        <a:rPr lang="en-US" sz="2400" baseline="0" dirty="0">
                          <a:solidFill>
                            <a:schemeClr val="tx1"/>
                          </a:solidFill>
                          <a:latin typeface="Times New Roman" pitchFamily="18" charset="0"/>
                          <a:cs typeface="Times New Roman" pitchFamily="18" charset="0"/>
                        </a:rPr>
                        <a:t>attachments</a:t>
                      </a:r>
                    </a:p>
                    <a:p>
                      <a:pPr algn="just">
                        <a:lnSpc>
                          <a:spcPct val="100000"/>
                        </a:lnSpc>
                        <a:buFont typeface="Arial" pitchFamily="34" charset="0"/>
                        <a:buChar char="•"/>
                      </a:pPr>
                      <a:endParaRPr lang="en-US" sz="2400" baseline="0" dirty="0">
                        <a:solidFill>
                          <a:schemeClr val="tx1"/>
                        </a:solidFill>
                        <a:latin typeface="Times New Roman" pitchFamily="18" charset="0"/>
                        <a:cs typeface="Times New Roman" pitchFamily="18" charset="0"/>
                      </a:endParaRPr>
                    </a:p>
                    <a:p>
                      <a:pPr algn="just">
                        <a:lnSpc>
                          <a:spcPct val="100000"/>
                        </a:lnSpc>
                        <a:buFont typeface="Arial" pitchFamily="34" charset="0"/>
                        <a:buChar char="•"/>
                      </a:pPr>
                      <a:r>
                        <a:rPr lang="en-US" sz="2400" baseline="0" dirty="0">
                          <a:solidFill>
                            <a:schemeClr val="tx1"/>
                          </a:solidFill>
                          <a:latin typeface="Times New Roman" pitchFamily="18" charset="0"/>
                          <a:cs typeface="Times New Roman" pitchFamily="18" charset="0"/>
                        </a:rPr>
                        <a:t>Lock  pins</a:t>
                      </a:r>
                    </a:p>
                    <a:p>
                      <a:pPr algn="just">
                        <a:lnSpc>
                          <a:spcPct val="100000"/>
                        </a:lnSpc>
                        <a:buFont typeface="Arial" pitchFamily="34" charset="0"/>
                        <a:buChar char="•"/>
                      </a:pPr>
                      <a:endParaRPr lang="en-US" sz="2400" baseline="0" dirty="0">
                        <a:solidFill>
                          <a:schemeClr val="tx1"/>
                        </a:solidFill>
                        <a:latin typeface="Times New Roman" pitchFamily="18" charset="0"/>
                        <a:cs typeface="Times New Roman" pitchFamily="18" charset="0"/>
                      </a:endParaRPr>
                    </a:p>
                    <a:p>
                      <a:pPr algn="just">
                        <a:lnSpc>
                          <a:spcPct val="100000"/>
                        </a:lnSpc>
                        <a:buFont typeface="Arial" pitchFamily="34" charset="0"/>
                        <a:buChar char="•"/>
                      </a:pPr>
                      <a:r>
                        <a:rPr lang="en-US" sz="2400" baseline="0" dirty="0">
                          <a:solidFill>
                            <a:schemeClr val="tx1"/>
                          </a:solidFill>
                          <a:latin typeface="Times New Roman" pitchFamily="18" charset="0"/>
                          <a:cs typeface="Times New Roman" pitchFamily="18" charset="0"/>
                        </a:rPr>
                        <a:t>Ligature wires</a:t>
                      </a:r>
                      <a:endParaRPr lang="en-US" sz="240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fontScale="90000"/>
          </a:bodyPr>
          <a:lstStyle/>
          <a:p>
            <a:r>
              <a:rPr lang="en-US" dirty="0">
                <a:solidFill>
                  <a:schemeClr val="tx1"/>
                </a:solidFill>
                <a:latin typeface="Times New Roman" pitchFamily="18" charset="0"/>
                <a:cs typeface="Times New Roman" pitchFamily="18" charset="0"/>
              </a:rPr>
              <a:t>Methods  of  fixing  attachments</a:t>
            </a:r>
            <a:r>
              <a:rPr lang="en-US" dirty="0">
                <a:solidFill>
                  <a:schemeClr val="tx1"/>
                </a:solidFill>
                <a:latin typeface="Showcard Gothic" pitchFamily="82" charset="0"/>
              </a:rPr>
              <a:t>:</a:t>
            </a:r>
          </a:p>
        </p:txBody>
      </p:sp>
      <p:sp>
        <p:nvSpPr>
          <p:cNvPr id="3" name="Content Placeholder 2"/>
          <p:cNvSpPr>
            <a:spLocks noGrp="1"/>
          </p:cNvSpPr>
          <p:nvPr>
            <p:ph idx="1"/>
          </p:nvPr>
        </p:nvSpPr>
        <p:spPr/>
        <p:txBody>
          <a:bodyPr>
            <a:normAutofit lnSpcReduction="10000"/>
          </a:bodyPr>
          <a:lstStyle/>
          <a:p>
            <a:pPr algn="just">
              <a:lnSpc>
                <a:spcPct val="150000"/>
              </a:lnSpc>
            </a:pPr>
            <a:r>
              <a:rPr lang="en-US" dirty="0">
                <a:latin typeface="Times New Roman" pitchFamily="18" charset="0"/>
                <a:cs typeface="Times New Roman" pitchFamily="18" charset="0"/>
              </a:rPr>
              <a:t>Banding:</a:t>
            </a:r>
          </a:p>
          <a:p>
            <a:pPr algn="just">
              <a:lnSpc>
                <a:spcPct val="150000"/>
              </a:lnSpc>
              <a:buFont typeface="Arial" pitchFamily="34" charset="0"/>
              <a:buChar char="•"/>
            </a:pPr>
            <a:r>
              <a:rPr lang="en-US" dirty="0">
                <a:latin typeface="Times New Roman" pitchFamily="18" charset="0"/>
                <a:cs typeface="Times New Roman" pitchFamily="18" charset="0"/>
              </a:rPr>
              <a:t>Banding involves use of thin stainless steel strips called bands that are pinched tightly around the teeth and then cemented to the teeth.</a:t>
            </a:r>
          </a:p>
          <a:p>
            <a:pPr algn="just">
              <a:lnSpc>
                <a:spcPct val="150000"/>
              </a:lnSpc>
              <a:buNone/>
            </a:pP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Bonding:</a:t>
            </a:r>
          </a:p>
          <a:p>
            <a:pPr algn="just">
              <a:lnSpc>
                <a:spcPct val="150000"/>
              </a:lnSpc>
              <a:buFont typeface="Arial" pitchFamily="34" charset="0"/>
              <a:buChar char="•"/>
            </a:pPr>
            <a:r>
              <a:rPr lang="en-US" dirty="0">
                <a:latin typeface="Times New Roman" pitchFamily="18" charset="0"/>
                <a:cs typeface="Times New Roman" pitchFamily="18" charset="0"/>
              </a:rPr>
              <a:t>The method of fixing attachments directly over the enamel using adhesive resins .</a:t>
            </a:r>
          </a:p>
        </p:txBody>
      </p:sp>
      <p:pic>
        <p:nvPicPr>
          <p:cNvPr id="4" name="Picture 3" descr="o2.jpg"/>
          <p:cNvPicPr>
            <a:picLocks noChangeAspect="1"/>
          </p:cNvPicPr>
          <p:nvPr/>
        </p:nvPicPr>
        <p:blipFill>
          <a:blip r:embed="rId2"/>
          <a:stretch>
            <a:fillRect/>
          </a:stretch>
        </p:blipFill>
        <p:spPr>
          <a:xfrm>
            <a:off x="6248400" y="0"/>
            <a:ext cx="2895600" cy="207609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066800" y="4183912"/>
            <a:ext cx="1295400" cy="45719"/>
          </a:xfrm>
        </p:spPr>
        <p:txBody>
          <a:bodyPr>
            <a:normAutofit fontScale="90000"/>
          </a:bodyPr>
          <a:lstStyle/>
          <a:p>
            <a:endParaRPr lang="en-US" dirty="0"/>
          </a:p>
        </p:txBody>
      </p:sp>
      <p:sp>
        <p:nvSpPr>
          <p:cNvPr id="3" name="Text Placeholder 2"/>
          <p:cNvSpPr>
            <a:spLocks noGrp="1"/>
          </p:cNvSpPr>
          <p:nvPr>
            <p:ph type="body" idx="1"/>
          </p:nvPr>
        </p:nvSpPr>
        <p:spPr/>
        <p:txBody>
          <a:bodyPr/>
          <a:lstStyle/>
          <a:p>
            <a:endParaRPr lang="en-US" dirty="0"/>
          </a:p>
        </p:txBody>
      </p:sp>
      <p:pic>
        <p:nvPicPr>
          <p:cNvPr id="4" name="Picture 3" descr="o1.jpg"/>
          <p:cNvPicPr>
            <a:picLocks noChangeAspect="1"/>
          </p:cNvPicPr>
          <p:nvPr/>
        </p:nvPicPr>
        <p:blipFill>
          <a:blip r:embed="rId2"/>
          <a:stretch>
            <a:fillRect/>
          </a:stretch>
        </p:blipFill>
        <p:spPr>
          <a:xfrm>
            <a:off x="533400" y="152400"/>
            <a:ext cx="3733800" cy="33099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descr="o2.jpg"/>
          <p:cNvPicPr>
            <a:picLocks noChangeAspect="1"/>
          </p:cNvPicPr>
          <p:nvPr/>
        </p:nvPicPr>
        <p:blipFill>
          <a:blip r:embed="rId3"/>
          <a:stretch>
            <a:fillRect/>
          </a:stretch>
        </p:blipFill>
        <p:spPr>
          <a:xfrm>
            <a:off x="457200" y="3505200"/>
            <a:ext cx="4038600" cy="2895600"/>
          </a:xfrm>
          <a:prstGeom prst="rect">
            <a:avLst/>
          </a:prstGeom>
        </p:spPr>
      </p:pic>
      <p:pic>
        <p:nvPicPr>
          <p:cNvPr id="6" name="Picture 5" descr="o3.jpg"/>
          <p:cNvPicPr>
            <a:picLocks noChangeAspect="1"/>
          </p:cNvPicPr>
          <p:nvPr/>
        </p:nvPicPr>
        <p:blipFill>
          <a:blip r:embed="rId4"/>
          <a:stretch>
            <a:fillRect/>
          </a:stretch>
        </p:blipFill>
        <p:spPr>
          <a:xfrm>
            <a:off x="4648200" y="1828800"/>
            <a:ext cx="2971800" cy="28956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239000" cy="594360"/>
          </a:xfrm>
        </p:spPr>
        <p:txBody>
          <a:bodyPr>
            <a:normAutofit/>
          </a:bodyPr>
          <a:lstStyle/>
          <a:p>
            <a:r>
              <a:rPr lang="en-US" dirty="0">
                <a:solidFill>
                  <a:schemeClr val="tx1"/>
                </a:solidFill>
                <a:latin typeface="Times New Roman" pitchFamily="18" charset="0"/>
                <a:cs typeface="Times New Roman" pitchFamily="18" charset="0"/>
              </a:rPr>
              <a:t>Passive  components</a:t>
            </a:r>
            <a:r>
              <a:rPr lang="en-US" dirty="0">
                <a:solidFill>
                  <a:schemeClr val="tx1"/>
                </a:solidFill>
                <a:latin typeface="Showcard Gothic" pitchFamily="82" charset="0"/>
              </a:rPr>
              <a:t>:</a:t>
            </a:r>
          </a:p>
        </p:txBody>
      </p:sp>
      <p:sp>
        <p:nvSpPr>
          <p:cNvPr id="3" name="Content Placeholder 2"/>
          <p:cNvSpPr>
            <a:spLocks noGrp="1"/>
          </p:cNvSpPr>
          <p:nvPr>
            <p:ph idx="1"/>
          </p:nvPr>
        </p:nvSpPr>
        <p:spPr>
          <a:xfrm>
            <a:off x="457200" y="1143000"/>
            <a:ext cx="7239000" cy="5312736"/>
          </a:xfrm>
        </p:spPr>
        <p:txBody>
          <a:bodyPr/>
          <a:lstStyle/>
          <a:p>
            <a:pPr algn="just">
              <a:lnSpc>
                <a:spcPct val="150000"/>
              </a:lnSpc>
            </a:pPr>
            <a:r>
              <a:rPr lang="en-US" dirty="0">
                <a:latin typeface="Times New Roman" pitchFamily="18" charset="0"/>
                <a:cs typeface="Times New Roman" pitchFamily="18" charset="0"/>
              </a:rPr>
              <a:t>Bands:</a:t>
            </a:r>
          </a:p>
          <a:p>
            <a:pPr algn="just">
              <a:lnSpc>
                <a:spcPct val="150000"/>
              </a:lnSpc>
              <a:buFont typeface="Arial" pitchFamily="34" charset="0"/>
              <a:buChar char="•"/>
            </a:pPr>
            <a:r>
              <a:rPr lang="en-US" dirty="0">
                <a:latin typeface="Times New Roman" pitchFamily="18" charset="0"/>
                <a:cs typeface="Times New Roman" pitchFamily="18" charset="0"/>
              </a:rPr>
              <a:t>Made of soft stainless steel</a:t>
            </a:r>
          </a:p>
          <a:p>
            <a:pPr algn="just">
              <a:lnSpc>
                <a:spcPct val="150000"/>
              </a:lnSpc>
              <a:buFont typeface="Arial" pitchFamily="34" charset="0"/>
              <a:buChar char="•"/>
            </a:pPr>
            <a:r>
              <a:rPr lang="en-US" dirty="0">
                <a:latin typeface="Times New Roman" pitchFamily="18" charset="0"/>
                <a:cs typeface="Times New Roman" pitchFamily="18" charset="0"/>
              </a:rPr>
              <a:t>They are available in various sizes to suit different teeth.</a:t>
            </a:r>
          </a:p>
          <a:p>
            <a:pPr algn="just">
              <a:lnSpc>
                <a:spcPct val="150000"/>
              </a:lnSpc>
              <a:buFont typeface="Arial" pitchFamily="34" charset="0"/>
              <a:buChar char="•"/>
            </a:pPr>
            <a:r>
              <a:rPr lang="en-US" dirty="0">
                <a:latin typeface="Times New Roman" pitchFamily="18" charset="0"/>
                <a:cs typeface="Times New Roman" pitchFamily="18" charset="0"/>
              </a:rPr>
              <a:t>The attachments like molar tubes and brackets are soldered or welded over these bands, which are cemented in position around the teeth.</a:t>
            </a:r>
          </a:p>
          <a:p>
            <a:pPr algn="just">
              <a:lnSpc>
                <a:spcPct val="150000"/>
              </a:lnSpc>
              <a:buFont typeface="Arial" pitchFamily="34" charset="0"/>
              <a:buChar char="•"/>
            </a:pPr>
            <a:r>
              <a:rPr lang="en-US" dirty="0">
                <a:latin typeface="Times New Roman" pitchFamily="18" charset="0"/>
                <a:cs typeface="Times New Roman" pitchFamily="18" charset="0"/>
              </a:rPr>
              <a:t>Comfortable for the patients.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1031</TotalTime>
  <Words>1523</Words>
  <Application>Microsoft Office PowerPoint</Application>
  <PresentationFormat>On-screen Show (4:3)</PresentationFormat>
  <Paragraphs>225</Paragraphs>
  <Slides>42</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42</vt:i4>
      </vt:variant>
    </vt:vector>
  </HeadingPairs>
  <TitlesOfParts>
    <vt:vector size="55" baseType="lpstr">
      <vt:lpstr>Aharoni</vt:lpstr>
      <vt:lpstr>Arial</vt:lpstr>
      <vt:lpstr>Book Antiqua</vt:lpstr>
      <vt:lpstr>Calibri</vt:lpstr>
      <vt:lpstr>Cambria</vt:lpstr>
      <vt:lpstr>Cooper Black</vt:lpstr>
      <vt:lpstr>Lucida Calligraphy</vt:lpstr>
      <vt:lpstr>Showcard Gothic</vt:lpstr>
      <vt:lpstr>Times New Roman</vt:lpstr>
      <vt:lpstr>Trebuchet MS</vt:lpstr>
      <vt:lpstr>Wingdings</vt:lpstr>
      <vt:lpstr>Wingdings 2</vt:lpstr>
      <vt:lpstr>Opulent</vt:lpstr>
      <vt:lpstr>PowerPoint Presentation</vt:lpstr>
      <vt:lpstr>Specific learning Objectives </vt:lpstr>
      <vt:lpstr>Contents:</vt:lpstr>
      <vt:lpstr>Orthodontic   appliance</vt:lpstr>
      <vt:lpstr> Fixed  Appliances:</vt:lpstr>
      <vt:lpstr>Components  of  fixed  appliance</vt:lpstr>
      <vt:lpstr>Methods  of  fixing  attachments:</vt:lpstr>
      <vt:lpstr>PowerPoint Presentation</vt:lpstr>
      <vt:lpstr>Passive  components:</vt:lpstr>
      <vt:lpstr>Brackets:</vt:lpstr>
      <vt:lpstr>Types  of  brackets:</vt:lpstr>
      <vt:lpstr>Edgewise  type:</vt:lpstr>
      <vt:lpstr>Ribbon  arch  brackets:</vt:lpstr>
      <vt:lpstr>Weldable  and  bondable:</vt:lpstr>
      <vt:lpstr>Metallic  brackets:</vt:lpstr>
      <vt:lpstr>Ceramic  brackets:</vt:lpstr>
      <vt:lpstr>Buccal  tubes:</vt:lpstr>
      <vt:lpstr>Lingual  attachments:</vt:lpstr>
      <vt:lpstr>Ligature  wires:</vt:lpstr>
      <vt:lpstr>Active  components:</vt:lpstr>
      <vt:lpstr>PowerPoint Presentation</vt:lpstr>
      <vt:lpstr>Ideal  requirements:</vt:lpstr>
      <vt:lpstr>formability:</vt:lpstr>
      <vt:lpstr>Joinability:    </vt:lpstr>
      <vt:lpstr>Elastics:</vt:lpstr>
      <vt:lpstr>PowerPoint Presentation</vt:lpstr>
      <vt:lpstr>Types  of  elastics:</vt:lpstr>
      <vt:lpstr>Class  iii  elastics:</vt:lpstr>
      <vt:lpstr>Elastic  module:</vt:lpstr>
      <vt:lpstr>Separators:</vt:lpstr>
      <vt:lpstr>Types  of  separators:</vt:lpstr>
      <vt:lpstr>Kesling’s  spring  separators:</vt:lpstr>
      <vt:lpstr>PowerPoint Presentation</vt:lpstr>
      <vt:lpstr>Edgewise  appliance:</vt:lpstr>
      <vt:lpstr>PowerPoint Presentation</vt:lpstr>
      <vt:lpstr>Advantages:</vt:lpstr>
      <vt:lpstr>Begg  appliance:</vt:lpstr>
      <vt:lpstr>Stage 1:</vt:lpstr>
      <vt:lpstr>Advantages:</vt:lpstr>
      <vt:lpstr>1. Precise Tooth Control Is Possible.  2. Multiple Tooth Movements Are Possible.   3. Patient Cooperation Is Reduced ACTIVE COMPONENTS A. Separators B. Archwires C. Elastics D. Elastomerics E. Springs F. Magnets  PASSIVE COMPONENTS A. Bands B. Brackets C. Buccal Tubes D. Lingual Attachments   </vt:lpstr>
      <vt:lpstr>REFERENCES</vt:lpstr>
      <vt:lpstr>Question &amp; Answer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Orthodontic   appliance</dc:title>
  <dc:creator>user</dc:creator>
  <cp:lastModifiedBy>Gaurav Agrawal</cp:lastModifiedBy>
  <cp:revision>164</cp:revision>
  <dcterms:created xsi:type="dcterms:W3CDTF">2019-12-13T14:48:18Z</dcterms:created>
  <dcterms:modified xsi:type="dcterms:W3CDTF">2022-05-29T06:10:16Z</dcterms:modified>
</cp:coreProperties>
</file>